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6" r:id="rId3"/>
    <p:sldId id="258" r:id="rId4"/>
    <p:sldId id="259" r:id="rId5"/>
    <p:sldId id="265" r:id="rId6"/>
    <p:sldId id="260" r:id="rId7"/>
    <p:sldId id="267" r:id="rId8"/>
    <p:sldId id="268" r:id="rId9"/>
    <p:sldId id="271" r:id="rId10"/>
    <p:sldId id="269" r:id="rId11"/>
    <p:sldId id="270" r:id="rId12"/>
    <p:sldId id="257" r:id="rId13"/>
    <p:sldId id="263" r:id="rId14"/>
    <p:sldId id="273" r:id="rId15"/>
    <p:sldId id="274" r:id="rId16"/>
    <p:sldId id="275" r:id="rId17"/>
    <p:sldId id="276" r:id="rId18"/>
    <p:sldId id="272" r:id="rId19"/>
    <p:sldId id="262" r:id="rId20"/>
    <p:sldId id="261" r:id="rId21"/>
    <p:sldId id="264"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5F0A"/>
    <a:srgbClr val="E483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43" autoAdjust="0"/>
  </p:normalViewPr>
  <p:slideViewPr>
    <p:cSldViewPr snapToGrid="0">
      <p:cViewPr varScale="1">
        <p:scale>
          <a:sx n="84" d="100"/>
          <a:sy n="84" d="100"/>
        </p:scale>
        <p:origin x="15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6B96C2-878A-44A2-BE67-1E71998C6E23}" type="doc">
      <dgm:prSet loTypeId="urn:microsoft.com/office/officeart/2005/8/layout/hierarchy1" loCatId="hierarchy" qsTypeId="urn:microsoft.com/office/officeart/2005/8/quickstyle/simple3" qsCatId="simple" csTypeId="urn:microsoft.com/office/officeart/2005/8/colors/colorful2" csCatId="colorful" phldr="1"/>
      <dgm:spPr/>
      <dgm:t>
        <a:bodyPr/>
        <a:lstStyle/>
        <a:p>
          <a:endParaRPr lang="en-US"/>
        </a:p>
      </dgm:t>
    </dgm:pt>
    <dgm:pt modelId="{A7220848-E976-4CF4-8878-C54F0F78EEE8}">
      <dgm:prSet/>
      <dgm:spPr/>
      <dgm:t>
        <a:bodyPr/>
        <a:lstStyle/>
        <a:p>
          <a:r>
            <a:rPr lang="en-US" dirty="0"/>
            <a:t>Two Kernels</a:t>
          </a:r>
        </a:p>
      </dgm:t>
    </dgm:pt>
    <dgm:pt modelId="{5B90E83A-1241-4C75-B2B0-B9D009DB9DC1}" type="parTrans" cxnId="{FE766439-BDAB-4D1E-BB61-3A2B2D82E58C}">
      <dgm:prSet/>
      <dgm:spPr/>
      <dgm:t>
        <a:bodyPr/>
        <a:lstStyle/>
        <a:p>
          <a:endParaRPr lang="en-US"/>
        </a:p>
      </dgm:t>
    </dgm:pt>
    <dgm:pt modelId="{034D9DEB-8445-4B7C-9189-CA5E1A58B970}" type="sibTrans" cxnId="{FE766439-BDAB-4D1E-BB61-3A2B2D82E58C}">
      <dgm:prSet/>
      <dgm:spPr/>
      <dgm:t>
        <a:bodyPr/>
        <a:lstStyle/>
        <a:p>
          <a:endParaRPr lang="en-US"/>
        </a:p>
      </dgm:t>
    </dgm:pt>
    <dgm:pt modelId="{2BF84951-E67D-4C63-8562-E34D3AB03710}">
      <dgm:prSet/>
      <dgm:spPr/>
      <dgm:t>
        <a:bodyPr/>
        <a:lstStyle/>
        <a:p>
          <a:r>
            <a:rPr lang="en-US" dirty="0"/>
            <a:t>Pattern-Seeking</a:t>
          </a:r>
        </a:p>
      </dgm:t>
    </dgm:pt>
    <dgm:pt modelId="{33A0F44F-B587-446D-AFCE-5FF32E5BD9C8}" type="parTrans" cxnId="{36384F5B-A836-4318-BBF2-A4414CF00C87}">
      <dgm:prSet/>
      <dgm:spPr/>
      <dgm:t>
        <a:bodyPr/>
        <a:lstStyle/>
        <a:p>
          <a:endParaRPr lang="en-US"/>
        </a:p>
      </dgm:t>
    </dgm:pt>
    <dgm:pt modelId="{A0B8033E-B0AF-4C2F-8796-18C1F389D357}" type="sibTrans" cxnId="{36384F5B-A836-4318-BBF2-A4414CF00C87}">
      <dgm:prSet/>
      <dgm:spPr/>
      <dgm:t>
        <a:bodyPr/>
        <a:lstStyle/>
        <a:p>
          <a:endParaRPr lang="en-US"/>
        </a:p>
      </dgm:t>
    </dgm:pt>
    <dgm:pt modelId="{FFC9161A-D693-463E-B975-CFB1F5BC2D34}">
      <dgm:prSet/>
      <dgm:spPr/>
      <dgm:t>
        <a:bodyPr/>
        <a:lstStyle/>
        <a:p>
          <a:r>
            <a:rPr lang="en-US" dirty="0"/>
            <a:t>Inter-Robot Repulsion</a:t>
          </a:r>
        </a:p>
      </dgm:t>
    </dgm:pt>
    <dgm:pt modelId="{110EE33D-D633-4975-BB48-09EF702B2EAE}" type="parTrans" cxnId="{C94184A2-BCF8-438F-BEC6-4F7BA653B913}">
      <dgm:prSet/>
      <dgm:spPr/>
      <dgm:t>
        <a:bodyPr/>
        <a:lstStyle/>
        <a:p>
          <a:endParaRPr lang="en-US"/>
        </a:p>
      </dgm:t>
    </dgm:pt>
    <dgm:pt modelId="{2E19A4E4-136C-48D9-A031-162EB68E3E3F}" type="sibTrans" cxnId="{C94184A2-BCF8-438F-BEC6-4F7BA653B913}">
      <dgm:prSet/>
      <dgm:spPr/>
      <dgm:t>
        <a:bodyPr/>
        <a:lstStyle/>
        <a:p>
          <a:endParaRPr lang="en-US"/>
        </a:p>
      </dgm:t>
    </dgm:pt>
    <dgm:pt modelId="{937C7B12-5EEE-4E5B-8520-6B175C208F5C}">
      <dgm:prSet/>
      <dgm:spPr/>
      <dgm:t>
        <a:bodyPr/>
        <a:lstStyle/>
        <a:p>
          <a:r>
            <a:rPr lang="en-US" dirty="0"/>
            <a:t>Adaptive Kernel Size</a:t>
          </a:r>
        </a:p>
      </dgm:t>
    </dgm:pt>
    <dgm:pt modelId="{DF14F251-27A4-421F-8054-907B3511F100}" type="parTrans" cxnId="{1813F096-976B-4CF1-A011-52E427AC1DD4}">
      <dgm:prSet/>
      <dgm:spPr/>
      <dgm:t>
        <a:bodyPr/>
        <a:lstStyle/>
        <a:p>
          <a:endParaRPr lang="en-US"/>
        </a:p>
      </dgm:t>
    </dgm:pt>
    <dgm:pt modelId="{5EDCFF86-9D55-4A6D-9C91-998F8E369BA7}" type="sibTrans" cxnId="{1813F096-976B-4CF1-A011-52E427AC1DD4}">
      <dgm:prSet/>
      <dgm:spPr/>
      <dgm:t>
        <a:bodyPr/>
        <a:lstStyle/>
        <a:p>
          <a:endParaRPr lang="en-US"/>
        </a:p>
      </dgm:t>
    </dgm:pt>
    <dgm:pt modelId="{6972A347-4A01-4F3E-B391-EF5C28110CBE}" type="pres">
      <dgm:prSet presAssocID="{A36B96C2-878A-44A2-BE67-1E71998C6E23}" presName="hierChild1" presStyleCnt="0">
        <dgm:presLayoutVars>
          <dgm:chPref val="1"/>
          <dgm:dir/>
          <dgm:animOne val="branch"/>
          <dgm:animLvl val="lvl"/>
          <dgm:resizeHandles/>
        </dgm:presLayoutVars>
      </dgm:prSet>
      <dgm:spPr/>
    </dgm:pt>
    <dgm:pt modelId="{77E5A2F4-3F6F-4D7B-85A9-540CD39FCCF9}" type="pres">
      <dgm:prSet presAssocID="{A7220848-E976-4CF4-8878-C54F0F78EEE8}" presName="hierRoot1" presStyleCnt="0"/>
      <dgm:spPr/>
    </dgm:pt>
    <dgm:pt modelId="{8010BA40-A932-405D-9481-3810A4827510}" type="pres">
      <dgm:prSet presAssocID="{A7220848-E976-4CF4-8878-C54F0F78EEE8}" presName="composite" presStyleCnt="0"/>
      <dgm:spPr/>
    </dgm:pt>
    <dgm:pt modelId="{A3C5A620-D126-4445-988A-7980BBC660DE}" type="pres">
      <dgm:prSet presAssocID="{A7220848-E976-4CF4-8878-C54F0F78EEE8}" presName="background" presStyleLbl="node0" presStyleIdx="0" presStyleCnt="2"/>
      <dgm:spPr/>
    </dgm:pt>
    <dgm:pt modelId="{B4D9D688-C3AB-4684-AC0F-CC9B09C85A72}" type="pres">
      <dgm:prSet presAssocID="{A7220848-E976-4CF4-8878-C54F0F78EEE8}" presName="text" presStyleLbl="fgAcc0" presStyleIdx="0" presStyleCnt="2" custLinFactNeighborX="-59692">
        <dgm:presLayoutVars>
          <dgm:chPref val="3"/>
        </dgm:presLayoutVars>
      </dgm:prSet>
      <dgm:spPr/>
    </dgm:pt>
    <dgm:pt modelId="{5CA0ECE1-31BC-44B8-A1FA-F66BF1D385D4}" type="pres">
      <dgm:prSet presAssocID="{A7220848-E976-4CF4-8878-C54F0F78EEE8}" presName="hierChild2" presStyleCnt="0"/>
      <dgm:spPr/>
    </dgm:pt>
    <dgm:pt modelId="{44C6D0CF-34F7-4D4D-89C9-789843EE1626}" type="pres">
      <dgm:prSet presAssocID="{33A0F44F-B587-446D-AFCE-5FF32E5BD9C8}" presName="Name10" presStyleLbl="parChTrans1D2" presStyleIdx="0" presStyleCnt="2"/>
      <dgm:spPr/>
    </dgm:pt>
    <dgm:pt modelId="{AEB65A43-F173-42AD-A1A5-77660361773C}" type="pres">
      <dgm:prSet presAssocID="{2BF84951-E67D-4C63-8562-E34D3AB03710}" presName="hierRoot2" presStyleCnt="0"/>
      <dgm:spPr/>
    </dgm:pt>
    <dgm:pt modelId="{D7A5F31C-77FF-49DF-A5D2-1AEC24A1C34D}" type="pres">
      <dgm:prSet presAssocID="{2BF84951-E67D-4C63-8562-E34D3AB03710}" presName="composite2" presStyleCnt="0"/>
      <dgm:spPr/>
    </dgm:pt>
    <dgm:pt modelId="{8C83FABC-1250-48D2-9D95-45C9811551AA}" type="pres">
      <dgm:prSet presAssocID="{2BF84951-E67D-4C63-8562-E34D3AB03710}" presName="background2" presStyleLbl="node2" presStyleIdx="0" presStyleCnt="2"/>
      <dgm:spPr/>
    </dgm:pt>
    <dgm:pt modelId="{E5312955-3A98-449A-9507-9A106DA9CD84}" type="pres">
      <dgm:prSet presAssocID="{2BF84951-E67D-4C63-8562-E34D3AB03710}" presName="text2" presStyleLbl="fgAcc2" presStyleIdx="0" presStyleCnt="2" custLinFactNeighborX="-59692">
        <dgm:presLayoutVars>
          <dgm:chPref val="3"/>
        </dgm:presLayoutVars>
      </dgm:prSet>
      <dgm:spPr/>
    </dgm:pt>
    <dgm:pt modelId="{7ADAFC90-5802-4FEF-BDD6-34E0486CB943}" type="pres">
      <dgm:prSet presAssocID="{2BF84951-E67D-4C63-8562-E34D3AB03710}" presName="hierChild3" presStyleCnt="0"/>
      <dgm:spPr/>
    </dgm:pt>
    <dgm:pt modelId="{89C4A09C-1F11-4BBA-B7D2-ADC952416D84}" type="pres">
      <dgm:prSet presAssocID="{110EE33D-D633-4975-BB48-09EF702B2EAE}" presName="Name10" presStyleLbl="parChTrans1D2" presStyleIdx="1" presStyleCnt="2"/>
      <dgm:spPr/>
    </dgm:pt>
    <dgm:pt modelId="{97C0AAD0-F0A1-4B6E-9DD9-92A5020E7301}" type="pres">
      <dgm:prSet presAssocID="{FFC9161A-D693-463E-B975-CFB1F5BC2D34}" presName="hierRoot2" presStyleCnt="0"/>
      <dgm:spPr/>
    </dgm:pt>
    <dgm:pt modelId="{FF5E02D7-A64C-4153-94C6-5E0A9A409DD5}" type="pres">
      <dgm:prSet presAssocID="{FFC9161A-D693-463E-B975-CFB1F5BC2D34}" presName="composite2" presStyleCnt="0"/>
      <dgm:spPr/>
    </dgm:pt>
    <dgm:pt modelId="{1AA4C6FE-6C86-4225-9D51-FC5B4C6C9F74}" type="pres">
      <dgm:prSet presAssocID="{FFC9161A-D693-463E-B975-CFB1F5BC2D34}" presName="background2" presStyleLbl="node2" presStyleIdx="1" presStyleCnt="2"/>
      <dgm:spPr/>
    </dgm:pt>
    <dgm:pt modelId="{D4BBC151-4890-462F-9F27-4C3DFBB07C08}" type="pres">
      <dgm:prSet presAssocID="{FFC9161A-D693-463E-B975-CFB1F5BC2D34}" presName="text2" presStyleLbl="fgAcc2" presStyleIdx="1" presStyleCnt="2" custLinFactNeighborX="-59692">
        <dgm:presLayoutVars>
          <dgm:chPref val="3"/>
        </dgm:presLayoutVars>
      </dgm:prSet>
      <dgm:spPr/>
    </dgm:pt>
    <dgm:pt modelId="{6CCD9585-4B49-4EEE-961A-D9D8477F99B6}" type="pres">
      <dgm:prSet presAssocID="{FFC9161A-D693-463E-B975-CFB1F5BC2D34}" presName="hierChild3" presStyleCnt="0"/>
      <dgm:spPr/>
    </dgm:pt>
    <dgm:pt modelId="{BA3D81EC-D830-47EE-94F8-4ABBBF661A2F}" type="pres">
      <dgm:prSet presAssocID="{937C7B12-5EEE-4E5B-8520-6B175C208F5C}" presName="hierRoot1" presStyleCnt="0"/>
      <dgm:spPr/>
    </dgm:pt>
    <dgm:pt modelId="{4E3FE3DA-BD6A-437A-B341-AE861EF47124}" type="pres">
      <dgm:prSet presAssocID="{937C7B12-5EEE-4E5B-8520-6B175C208F5C}" presName="composite" presStyleCnt="0"/>
      <dgm:spPr/>
    </dgm:pt>
    <dgm:pt modelId="{DF8A2173-E70C-460F-8496-E24120643BA0}" type="pres">
      <dgm:prSet presAssocID="{937C7B12-5EEE-4E5B-8520-6B175C208F5C}" presName="background" presStyleLbl="node0" presStyleIdx="1" presStyleCnt="2"/>
      <dgm:spPr/>
    </dgm:pt>
    <dgm:pt modelId="{A4D3EA98-E7D7-4117-B84C-E70DA636F125}" type="pres">
      <dgm:prSet presAssocID="{937C7B12-5EEE-4E5B-8520-6B175C208F5C}" presName="text" presStyleLbl="fgAcc0" presStyleIdx="1" presStyleCnt="2">
        <dgm:presLayoutVars>
          <dgm:chPref val="3"/>
        </dgm:presLayoutVars>
      </dgm:prSet>
      <dgm:spPr/>
    </dgm:pt>
    <dgm:pt modelId="{A433FCAB-0736-420D-82BB-C7911C34022D}" type="pres">
      <dgm:prSet presAssocID="{937C7B12-5EEE-4E5B-8520-6B175C208F5C}" presName="hierChild2" presStyleCnt="0"/>
      <dgm:spPr/>
    </dgm:pt>
  </dgm:ptLst>
  <dgm:cxnLst>
    <dgm:cxn modelId="{9B3A1D0B-8199-4DC4-AF08-93B59A74422C}" type="presOf" srcId="{FFC9161A-D693-463E-B975-CFB1F5BC2D34}" destId="{D4BBC151-4890-462F-9F27-4C3DFBB07C08}" srcOrd="0" destOrd="0" presId="urn:microsoft.com/office/officeart/2005/8/layout/hierarchy1"/>
    <dgm:cxn modelId="{A3CA6919-0448-4655-B171-7FDA4D93A775}" type="presOf" srcId="{2BF84951-E67D-4C63-8562-E34D3AB03710}" destId="{E5312955-3A98-449A-9507-9A106DA9CD84}" srcOrd="0" destOrd="0" presId="urn:microsoft.com/office/officeart/2005/8/layout/hierarchy1"/>
    <dgm:cxn modelId="{672CB023-07F4-4680-9A2E-08E78B6EA543}" type="presOf" srcId="{937C7B12-5EEE-4E5B-8520-6B175C208F5C}" destId="{A4D3EA98-E7D7-4117-B84C-E70DA636F125}" srcOrd="0" destOrd="0" presId="urn:microsoft.com/office/officeart/2005/8/layout/hierarchy1"/>
    <dgm:cxn modelId="{589BB826-3A8F-4DBA-815A-E5DB7532D157}" type="presOf" srcId="{A36B96C2-878A-44A2-BE67-1E71998C6E23}" destId="{6972A347-4A01-4F3E-B391-EF5C28110CBE}" srcOrd="0" destOrd="0" presId="urn:microsoft.com/office/officeart/2005/8/layout/hierarchy1"/>
    <dgm:cxn modelId="{85FF8238-A1AF-4D15-9568-3F3CDFAC5965}" type="presOf" srcId="{33A0F44F-B587-446D-AFCE-5FF32E5BD9C8}" destId="{44C6D0CF-34F7-4D4D-89C9-789843EE1626}" srcOrd="0" destOrd="0" presId="urn:microsoft.com/office/officeart/2005/8/layout/hierarchy1"/>
    <dgm:cxn modelId="{FE766439-BDAB-4D1E-BB61-3A2B2D82E58C}" srcId="{A36B96C2-878A-44A2-BE67-1E71998C6E23}" destId="{A7220848-E976-4CF4-8878-C54F0F78EEE8}" srcOrd="0" destOrd="0" parTransId="{5B90E83A-1241-4C75-B2B0-B9D009DB9DC1}" sibTransId="{034D9DEB-8445-4B7C-9189-CA5E1A58B970}"/>
    <dgm:cxn modelId="{36384F5B-A836-4318-BBF2-A4414CF00C87}" srcId="{A7220848-E976-4CF4-8878-C54F0F78EEE8}" destId="{2BF84951-E67D-4C63-8562-E34D3AB03710}" srcOrd="0" destOrd="0" parTransId="{33A0F44F-B587-446D-AFCE-5FF32E5BD9C8}" sibTransId="{A0B8033E-B0AF-4C2F-8796-18C1F389D357}"/>
    <dgm:cxn modelId="{D1BB075C-921E-4851-8367-6A813327C62C}" type="presOf" srcId="{A7220848-E976-4CF4-8878-C54F0F78EEE8}" destId="{B4D9D688-C3AB-4684-AC0F-CC9B09C85A72}" srcOrd="0" destOrd="0" presId="urn:microsoft.com/office/officeart/2005/8/layout/hierarchy1"/>
    <dgm:cxn modelId="{1813F096-976B-4CF1-A011-52E427AC1DD4}" srcId="{A36B96C2-878A-44A2-BE67-1E71998C6E23}" destId="{937C7B12-5EEE-4E5B-8520-6B175C208F5C}" srcOrd="1" destOrd="0" parTransId="{DF14F251-27A4-421F-8054-907B3511F100}" sibTransId="{5EDCFF86-9D55-4A6D-9C91-998F8E369BA7}"/>
    <dgm:cxn modelId="{C94184A2-BCF8-438F-BEC6-4F7BA653B913}" srcId="{A7220848-E976-4CF4-8878-C54F0F78EEE8}" destId="{FFC9161A-D693-463E-B975-CFB1F5BC2D34}" srcOrd="1" destOrd="0" parTransId="{110EE33D-D633-4975-BB48-09EF702B2EAE}" sibTransId="{2E19A4E4-136C-48D9-A031-162EB68E3E3F}"/>
    <dgm:cxn modelId="{122635A3-A5AE-44E2-B09E-7B9F5B7CC756}" type="presOf" srcId="{110EE33D-D633-4975-BB48-09EF702B2EAE}" destId="{89C4A09C-1F11-4BBA-B7D2-ADC952416D84}" srcOrd="0" destOrd="0" presId="urn:microsoft.com/office/officeart/2005/8/layout/hierarchy1"/>
    <dgm:cxn modelId="{92498258-3CEC-464F-B903-55A77F7AE4B3}" type="presParOf" srcId="{6972A347-4A01-4F3E-B391-EF5C28110CBE}" destId="{77E5A2F4-3F6F-4D7B-85A9-540CD39FCCF9}" srcOrd="0" destOrd="0" presId="urn:microsoft.com/office/officeart/2005/8/layout/hierarchy1"/>
    <dgm:cxn modelId="{AD79DA29-308D-4762-9AC1-6716FB5354B0}" type="presParOf" srcId="{77E5A2F4-3F6F-4D7B-85A9-540CD39FCCF9}" destId="{8010BA40-A932-405D-9481-3810A4827510}" srcOrd="0" destOrd="0" presId="urn:microsoft.com/office/officeart/2005/8/layout/hierarchy1"/>
    <dgm:cxn modelId="{5F55E323-CA90-4E12-A11E-E09B9C1EC064}" type="presParOf" srcId="{8010BA40-A932-405D-9481-3810A4827510}" destId="{A3C5A620-D126-4445-988A-7980BBC660DE}" srcOrd="0" destOrd="0" presId="urn:microsoft.com/office/officeart/2005/8/layout/hierarchy1"/>
    <dgm:cxn modelId="{E2D4BD6F-7FE9-4288-912E-14E68FB5B00C}" type="presParOf" srcId="{8010BA40-A932-405D-9481-3810A4827510}" destId="{B4D9D688-C3AB-4684-AC0F-CC9B09C85A72}" srcOrd="1" destOrd="0" presId="urn:microsoft.com/office/officeart/2005/8/layout/hierarchy1"/>
    <dgm:cxn modelId="{3A442394-15B5-42FA-8ED8-5729F7D02415}" type="presParOf" srcId="{77E5A2F4-3F6F-4D7B-85A9-540CD39FCCF9}" destId="{5CA0ECE1-31BC-44B8-A1FA-F66BF1D385D4}" srcOrd="1" destOrd="0" presId="urn:microsoft.com/office/officeart/2005/8/layout/hierarchy1"/>
    <dgm:cxn modelId="{FE52EEBF-61DB-41CB-A0D0-01DD9D155F28}" type="presParOf" srcId="{5CA0ECE1-31BC-44B8-A1FA-F66BF1D385D4}" destId="{44C6D0CF-34F7-4D4D-89C9-789843EE1626}" srcOrd="0" destOrd="0" presId="urn:microsoft.com/office/officeart/2005/8/layout/hierarchy1"/>
    <dgm:cxn modelId="{6A4A3907-F38D-4782-BAA0-4E2BC03756A1}" type="presParOf" srcId="{5CA0ECE1-31BC-44B8-A1FA-F66BF1D385D4}" destId="{AEB65A43-F173-42AD-A1A5-77660361773C}" srcOrd="1" destOrd="0" presId="urn:microsoft.com/office/officeart/2005/8/layout/hierarchy1"/>
    <dgm:cxn modelId="{F1F36F04-C546-4AD2-9382-E8CE842A5CFE}" type="presParOf" srcId="{AEB65A43-F173-42AD-A1A5-77660361773C}" destId="{D7A5F31C-77FF-49DF-A5D2-1AEC24A1C34D}" srcOrd="0" destOrd="0" presId="urn:microsoft.com/office/officeart/2005/8/layout/hierarchy1"/>
    <dgm:cxn modelId="{7658FAA5-73C2-4B3C-B34A-E36AE697C837}" type="presParOf" srcId="{D7A5F31C-77FF-49DF-A5D2-1AEC24A1C34D}" destId="{8C83FABC-1250-48D2-9D95-45C9811551AA}" srcOrd="0" destOrd="0" presId="urn:microsoft.com/office/officeart/2005/8/layout/hierarchy1"/>
    <dgm:cxn modelId="{D565EABB-E933-41D9-98E8-A3F66F783079}" type="presParOf" srcId="{D7A5F31C-77FF-49DF-A5D2-1AEC24A1C34D}" destId="{E5312955-3A98-449A-9507-9A106DA9CD84}" srcOrd="1" destOrd="0" presId="urn:microsoft.com/office/officeart/2005/8/layout/hierarchy1"/>
    <dgm:cxn modelId="{E5DC201A-4DCD-4C2B-BA21-4D531C6CF87E}" type="presParOf" srcId="{AEB65A43-F173-42AD-A1A5-77660361773C}" destId="{7ADAFC90-5802-4FEF-BDD6-34E0486CB943}" srcOrd="1" destOrd="0" presId="urn:microsoft.com/office/officeart/2005/8/layout/hierarchy1"/>
    <dgm:cxn modelId="{D2585E30-FD73-4B31-948A-1DA0096FE75B}" type="presParOf" srcId="{5CA0ECE1-31BC-44B8-A1FA-F66BF1D385D4}" destId="{89C4A09C-1F11-4BBA-B7D2-ADC952416D84}" srcOrd="2" destOrd="0" presId="urn:microsoft.com/office/officeart/2005/8/layout/hierarchy1"/>
    <dgm:cxn modelId="{B42B7C3B-08FE-449B-A1D5-7741472C4DC3}" type="presParOf" srcId="{5CA0ECE1-31BC-44B8-A1FA-F66BF1D385D4}" destId="{97C0AAD0-F0A1-4B6E-9DD9-92A5020E7301}" srcOrd="3" destOrd="0" presId="urn:microsoft.com/office/officeart/2005/8/layout/hierarchy1"/>
    <dgm:cxn modelId="{569DA097-FA15-40CA-A7C3-5F07A85BCD5F}" type="presParOf" srcId="{97C0AAD0-F0A1-4B6E-9DD9-92A5020E7301}" destId="{FF5E02D7-A64C-4153-94C6-5E0A9A409DD5}" srcOrd="0" destOrd="0" presId="urn:microsoft.com/office/officeart/2005/8/layout/hierarchy1"/>
    <dgm:cxn modelId="{9715FD3D-35E6-474E-B625-FD4F39B0A711}" type="presParOf" srcId="{FF5E02D7-A64C-4153-94C6-5E0A9A409DD5}" destId="{1AA4C6FE-6C86-4225-9D51-FC5B4C6C9F74}" srcOrd="0" destOrd="0" presId="urn:microsoft.com/office/officeart/2005/8/layout/hierarchy1"/>
    <dgm:cxn modelId="{A7D7E9C5-247C-46C6-AB06-E2A94164EEF1}" type="presParOf" srcId="{FF5E02D7-A64C-4153-94C6-5E0A9A409DD5}" destId="{D4BBC151-4890-462F-9F27-4C3DFBB07C08}" srcOrd="1" destOrd="0" presId="urn:microsoft.com/office/officeart/2005/8/layout/hierarchy1"/>
    <dgm:cxn modelId="{C2E83B70-48CE-409F-B28A-DB0EC7DAD69F}" type="presParOf" srcId="{97C0AAD0-F0A1-4B6E-9DD9-92A5020E7301}" destId="{6CCD9585-4B49-4EEE-961A-D9D8477F99B6}" srcOrd="1" destOrd="0" presId="urn:microsoft.com/office/officeart/2005/8/layout/hierarchy1"/>
    <dgm:cxn modelId="{616A2064-1E43-4686-89C2-97CF27D010D4}" type="presParOf" srcId="{6972A347-4A01-4F3E-B391-EF5C28110CBE}" destId="{BA3D81EC-D830-47EE-94F8-4ABBBF661A2F}" srcOrd="1" destOrd="0" presId="urn:microsoft.com/office/officeart/2005/8/layout/hierarchy1"/>
    <dgm:cxn modelId="{772D2130-1CF0-4C18-803B-F5D5893A7307}" type="presParOf" srcId="{BA3D81EC-D830-47EE-94F8-4ABBBF661A2F}" destId="{4E3FE3DA-BD6A-437A-B341-AE861EF47124}" srcOrd="0" destOrd="0" presId="urn:microsoft.com/office/officeart/2005/8/layout/hierarchy1"/>
    <dgm:cxn modelId="{A8605C8A-F69E-4896-9FDE-ED6B40715184}" type="presParOf" srcId="{4E3FE3DA-BD6A-437A-B341-AE861EF47124}" destId="{DF8A2173-E70C-460F-8496-E24120643BA0}" srcOrd="0" destOrd="0" presId="urn:microsoft.com/office/officeart/2005/8/layout/hierarchy1"/>
    <dgm:cxn modelId="{DCC4A52C-DAEC-414D-8870-0F94446379E6}" type="presParOf" srcId="{4E3FE3DA-BD6A-437A-B341-AE861EF47124}" destId="{A4D3EA98-E7D7-4117-B84C-E70DA636F125}" srcOrd="1" destOrd="0" presId="urn:microsoft.com/office/officeart/2005/8/layout/hierarchy1"/>
    <dgm:cxn modelId="{308DFE59-05A5-4D19-8173-48FDBA3521B4}" type="presParOf" srcId="{BA3D81EC-D830-47EE-94F8-4ABBBF661A2F}" destId="{A433FCAB-0736-420D-82BB-C7911C34022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4A09C-1F11-4BBA-B7D2-ADC952416D84}">
      <dsp:nvSpPr>
        <dsp:cNvPr id="0" name=""/>
        <dsp:cNvSpPr/>
      </dsp:nvSpPr>
      <dsp:spPr>
        <a:xfrm>
          <a:off x="2852572" y="1442746"/>
          <a:ext cx="1388432" cy="660767"/>
        </a:xfrm>
        <a:custGeom>
          <a:avLst/>
          <a:gdLst/>
          <a:ahLst/>
          <a:cxnLst/>
          <a:rect l="0" t="0" r="0" b="0"/>
          <a:pathLst>
            <a:path>
              <a:moveTo>
                <a:pt x="0" y="0"/>
              </a:moveTo>
              <a:lnTo>
                <a:pt x="0" y="450293"/>
              </a:lnTo>
              <a:lnTo>
                <a:pt x="1388432" y="450293"/>
              </a:lnTo>
              <a:lnTo>
                <a:pt x="1388432" y="66076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C6D0CF-34F7-4D4D-89C9-789843EE1626}">
      <dsp:nvSpPr>
        <dsp:cNvPr id="0" name=""/>
        <dsp:cNvSpPr/>
      </dsp:nvSpPr>
      <dsp:spPr>
        <a:xfrm>
          <a:off x="1464139" y="1442746"/>
          <a:ext cx="1388432" cy="660767"/>
        </a:xfrm>
        <a:custGeom>
          <a:avLst/>
          <a:gdLst/>
          <a:ahLst/>
          <a:cxnLst/>
          <a:rect l="0" t="0" r="0" b="0"/>
          <a:pathLst>
            <a:path>
              <a:moveTo>
                <a:pt x="1388432" y="0"/>
              </a:moveTo>
              <a:lnTo>
                <a:pt x="1388432" y="450293"/>
              </a:lnTo>
              <a:lnTo>
                <a:pt x="0" y="450293"/>
              </a:lnTo>
              <a:lnTo>
                <a:pt x="0" y="66076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C5A620-D126-4445-988A-7980BBC660DE}">
      <dsp:nvSpPr>
        <dsp:cNvPr id="0" name=""/>
        <dsp:cNvSpPr/>
      </dsp:nvSpPr>
      <dsp:spPr>
        <a:xfrm>
          <a:off x="1716581" y="38"/>
          <a:ext cx="2271980" cy="1442707"/>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4D9D688-C3AB-4684-AC0F-CC9B09C85A72}">
      <dsp:nvSpPr>
        <dsp:cNvPr id="0" name=""/>
        <dsp:cNvSpPr/>
      </dsp:nvSpPr>
      <dsp:spPr>
        <a:xfrm>
          <a:off x="1969024" y="239858"/>
          <a:ext cx="2271980" cy="1442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Two Kernels</a:t>
          </a:r>
        </a:p>
      </dsp:txBody>
      <dsp:txXfrm>
        <a:off x="2011279" y="282113"/>
        <a:ext cx="2187470" cy="1358197"/>
      </dsp:txXfrm>
    </dsp:sp>
    <dsp:sp modelId="{8C83FABC-1250-48D2-9D95-45C9811551AA}">
      <dsp:nvSpPr>
        <dsp:cNvPr id="0" name=""/>
        <dsp:cNvSpPr/>
      </dsp:nvSpPr>
      <dsp:spPr>
        <a:xfrm>
          <a:off x="328149" y="2103513"/>
          <a:ext cx="2271980" cy="1442707"/>
        </a:xfrm>
        <a:prstGeom prst="roundRect">
          <a:avLst>
            <a:gd name="adj" fmla="val 10000"/>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5312955-3A98-449A-9507-9A106DA9CD84}">
      <dsp:nvSpPr>
        <dsp:cNvPr id="0" name=""/>
        <dsp:cNvSpPr/>
      </dsp:nvSpPr>
      <dsp:spPr>
        <a:xfrm>
          <a:off x="580591" y="2343333"/>
          <a:ext cx="2271980" cy="144270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Pattern-Seeking</a:t>
          </a:r>
        </a:p>
      </dsp:txBody>
      <dsp:txXfrm>
        <a:off x="622846" y="2385588"/>
        <a:ext cx="2187470" cy="1358197"/>
      </dsp:txXfrm>
    </dsp:sp>
    <dsp:sp modelId="{1AA4C6FE-6C86-4225-9D51-FC5B4C6C9F74}">
      <dsp:nvSpPr>
        <dsp:cNvPr id="0" name=""/>
        <dsp:cNvSpPr/>
      </dsp:nvSpPr>
      <dsp:spPr>
        <a:xfrm>
          <a:off x="3105014" y="2103513"/>
          <a:ext cx="2271980" cy="1442707"/>
        </a:xfrm>
        <a:prstGeom prst="roundRect">
          <a:avLst>
            <a:gd name="adj" fmla="val 10000"/>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4BBC151-4890-462F-9F27-4C3DFBB07C08}">
      <dsp:nvSpPr>
        <dsp:cNvPr id="0" name=""/>
        <dsp:cNvSpPr/>
      </dsp:nvSpPr>
      <dsp:spPr>
        <a:xfrm>
          <a:off x="3357456" y="2343333"/>
          <a:ext cx="2271980" cy="144270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Inter-Robot Repulsion</a:t>
          </a:r>
        </a:p>
      </dsp:txBody>
      <dsp:txXfrm>
        <a:off x="3399711" y="2385588"/>
        <a:ext cx="2187470" cy="1358197"/>
      </dsp:txXfrm>
    </dsp:sp>
    <dsp:sp modelId="{DF8A2173-E70C-460F-8496-E24120643BA0}">
      <dsp:nvSpPr>
        <dsp:cNvPr id="0" name=""/>
        <dsp:cNvSpPr/>
      </dsp:nvSpPr>
      <dsp:spPr>
        <a:xfrm>
          <a:off x="5849637" y="38"/>
          <a:ext cx="2271980" cy="1442707"/>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4D3EA98-E7D7-4117-B84C-E70DA636F125}">
      <dsp:nvSpPr>
        <dsp:cNvPr id="0" name=""/>
        <dsp:cNvSpPr/>
      </dsp:nvSpPr>
      <dsp:spPr>
        <a:xfrm>
          <a:off x="6102079" y="239858"/>
          <a:ext cx="2271980" cy="14427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Adaptive Kernel Size</a:t>
          </a:r>
        </a:p>
      </dsp:txBody>
      <dsp:txXfrm>
        <a:off x="6144334" y="282113"/>
        <a:ext cx="2187470" cy="13581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1D305-B33C-4CEF-A3ED-E2C26E28D9A1}" type="datetimeFigureOut">
              <a:rPr lang="en-US" smtClean="0"/>
              <a:t>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6D9C7-E44D-4D0F-91D3-6C5F3283F505}" type="slidenum">
              <a:rPr lang="en-US" smtClean="0"/>
              <a:t>‹#›</a:t>
            </a:fld>
            <a:endParaRPr lang="en-US"/>
          </a:p>
        </p:txBody>
      </p:sp>
    </p:spTree>
    <p:extLst>
      <p:ext uri="{BB962C8B-B14F-4D97-AF65-F5344CB8AC3E}">
        <p14:creationId xmlns:p14="http://schemas.microsoft.com/office/powerpoint/2010/main" val="1720390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it’s great to be here, my name is Chase Vickery, and I will be talking about a mean shift-based pattern formation algorithm for robot swarms.</a:t>
            </a:r>
          </a:p>
        </p:txBody>
      </p:sp>
      <p:sp>
        <p:nvSpPr>
          <p:cNvPr id="4" name="Slide Number Placeholder 3"/>
          <p:cNvSpPr>
            <a:spLocks noGrp="1"/>
          </p:cNvSpPr>
          <p:nvPr>
            <p:ph type="sldNum" sz="quarter" idx="5"/>
          </p:nvPr>
        </p:nvSpPr>
        <p:spPr/>
        <p:txBody>
          <a:bodyPr/>
          <a:lstStyle/>
          <a:p>
            <a:fld id="{8366D9C7-E44D-4D0F-91D3-6C5F3283F505}" type="slidenum">
              <a:rPr lang="en-US" smtClean="0"/>
              <a:t>1</a:t>
            </a:fld>
            <a:endParaRPr lang="en-US"/>
          </a:p>
        </p:txBody>
      </p:sp>
    </p:spTree>
    <p:extLst>
      <p:ext uri="{BB962C8B-B14F-4D97-AF65-F5344CB8AC3E}">
        <p14:creationId xmlns:p14="http://schemas.microsoft.com/office/powerpoint/2010/main" val="424548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both a pattern-seeking vector and a robot-repulsion vector. These can be summed together to get a vector that points in the desired direction of movement.</a:t>
            </a:r>
          </a:p>
        </p:txBody>
      </p:sp>
      <p:sp>
        <p:nvSpPr>
          <p:cNvPr id="4" name="Slide Number Placeholder 3"/>
          <p:cNvSpPr>
            <a:spLocks noGrp="1"/>
          </p:cNvSpPr>
          <p:nvPr>
            <p:ph type="sldNum" sz="quarter" idx="5"/>
          </p:nvPr>
        </p:nvSpPr>
        <p:spPr/>
        <p:txBody>
          <a:bodyPr/>
          <a:lstStyle/>
          <a:p>
            <a:fld id="{8366D9C7-E44D-4D0F-91D3-6C5F3283F505}" type="slidenum">
              <a:rPr lang="en-US" smtClean="0"/>
              <a:t>10</a:t>
            </a:fld>
            <a:endParaRPr lang="en-US"/>
          </a:p>
        </p:txBody>
      </p:sp>
    </p:spTree>
    <p:extLst>
      <p:ext uri="{BB962C8B-B14F-4D97-AF65-F5344CB8AC3E}">
        <p14:creationId xmlns:p14="http://schemas.microsoft.com/office/powerpoint/2010/main" val="2032140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this velocity vector is scaled to have a magnitude equal to the robot’s maximum speed. This means that when a robot moves, it moves by a user-defined distance..</a:t>
            </a:r>
          </a:p>
          <a:p>
            <a:endParaRPr lang="en-US" dirty="0"/>
          </a:p>
          <a:p>
            <a:r>
              <a:rPr lang="en-US" dirty="0"/>
              <a:t>This process leaves us with velocity vector that a robot will use during a given time step.</a:t>
            </a:r>
          </a:p>
        </p:txBody>
      </p:sp>
      <p:sp>
        <p:nvSpPr>
          <p:cNvPr id="4" name="Slide Number Placeholder 3"/>
          <p:cNvSpPr>
            <a:spLocks noGrp="1"/>
          </p:cNvSpPr>
          <p:nvPr>
            <p:ph type="sldNum" sz="quarter" idx="5"/>
          </p:nvPr>
        </p:nvSpPr>
        <p:spPr/>
        <p:txBody>
          <a:bodyPr/>
          <a:lstStyle/>
          <a:p>
            <a:fld id="{8366D9C7-E44D-4D0F-91D3-6C5F3283F505}" type="slidenum">
              <a:rPr lang="en-US" smtClean="0"/>
              <a:t>11</a:t>
            </a:fld>
            <a:endParaRPr lang="en-US"/>
          </a:p>
        </p:txBody>
      </p:sp>
    </p:spTree>
    <p:extLst>
      <p:ext uri="{BB962C8B-B14F-4D97-AF65-F5344CB8AC3E}">
        <p14:creationId xmlns:p14="http://schemas.microsoft.com/office/powerpoint/2010/main" val="2400020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testing, we implemented our system as a simulation in MATLAB.</a:t>
            </a:r>
          </a:p>
          <a:p>
            <a:endParaRPr lang="en-US" dirty="0"/>
          </a:p>
          <a:p>
            <a:r>
              <a:rPr lang="en-US" dirty="0"/>
              <a:t>The first simulations we ran were testing the algorithm using a varying number of robots. 3 simulations were run, one with 10 robots, another with 50, and the last with 100 robots. In each simulation, robots begin in random positions throughout the environment, and as the simulation progresses, the goal is to see the group eventually assemble into a defined pattern.</a:t>
            </a:r>
          </a:p>
        </p:txBody>
      </p:sp>
      <p:sp>
        <p:nvSpPr>
          <p:cNvPr id="4" name="Slide Number Placeholder 3"/>
          <p:cNvSpPr>
            <a:spLocks noGrp="1"/>
          </p:cNvSpPr>
          <p:nvPr>
            <p:ph type="sldNum" sz="quarter" idx="5"/>
          </p:nvPr>
        </p:nvSpPr>
        <p:spPr/>
        <p:txBody>
          <a:bodyPr/>
          <a:lstStyle/>
          <a:p>
            <a:fld id="{8366D9C7-E44D-4D0F-91D3-6C5F3283F505}" type="slidenum">
              <a:rPr lang="en-US" smtClean="0"/>
              <a:t>12</a:t>
            </a:fld>
            <a:endParaRPr lang="en-US"/>
          </a:p>
        </p:txBody>
      </p:sp>
    </p:spTree>
    <p:extLst>
      <p:ext uri="{BB962C8B-B14F-4D97-AF65-F5344CB8AC3E}">
        <p14:creationId xmlns:p14="http://schemas.microsoft.com/office/powerpoint/2010/main" val="2701100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first frame of all three simulations, with 10, 50, and 100 robots respectively.</a:t>
            </a:r>
          </a:p>
          <a:p>
            <a:endParaRPr lang="en-US" dirty="0"/>
          </a:p>
          <a:p>
            <a:r>
              <a:rPr lang="en-US" dirty="0"/>
              <a:t>The dots in the center of the environment make up the specified pattern. The larger blue circles each represent a robot. The large red circles represent an individual’s (robot sensing radius) used for detecting neighbors. Similarly, the green circles represent a robot’s pattern kernel radius, used for detecting pattern points.</a:t>
            </a:r>
          </a:p>
          <a:p>
            <a:endParaRPr lang="en-US" dirty="0"/>
          </a:p>
          <a:p>
            <a:r>
              <a:rPr lang="en-US" dirty="0"/>
              <a:t>Just a note here, also, is that the robots themselves are represented just as points, so the small blue circles do not describe the robot’s size.</a:t>
            </a:r>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You’ll notice that in all 3 simulations, the PKR and RSR of robots start with the same radius.</a:t>
            </a:r>
          </a:p>
          <a:p>
            <a:endParaRPr lang="en-US" dirty="0"/>
          </a:p>
        </p:txBody>
      </p:sp>
      <p:sp>
        <p:nvSpPr>
          <p:cNvPr id="4" name="Slide Number Placeholder 3"/>
          <p:cNvSpPr>
            <a:spLocks noGrp="1"/>
          </p:cNvSpPr>
          <p:nvPr>
            <p:ph type="sldNum" sz="quarter" idx="5"/>
          </p:nvPr>
        </p:nvSpPr>
        <p:spPr/>
        <p:txBody>
          <a:bodyPr/>
          <a:lstStyle/>
          <a:p>
            <a:fld id="{8366D9C7-E44D-4D0F-91D3-6C5F3283F505}" type="slidenum">
              <a:rPr lang="en-US" smtClean="0"/>
              <a:t>13</a:t>
            </a:fld>
            <a:endParaRPr lang="en-US"/>
          </a:p>
        </p:txBody>
      </p:sp>
    </p:spTree>
    <p:extLst>
      <p:ext uri="{BB962C8B-B14F-4D97-AF65-F5344CB8AC3E}">
        <p14:creationId xmlns:p14="http://schemas.microsoft.com/office/powerpoint/2010/main" val="137302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through the first 125 frames, we can see that at this point, almost all robots have begun to approach the pattern, but not all robots have assembled on the pattern, yet.</a:t>
            </a:r>
          </a:p>
        </p:txBody>
      </p:sp>
      <p:sp>
        <p:nvSpPr>
          <p:cNvPr id="4" name="Slide Number Placeholder 3"/>
          <p:cNvSpPr>
            <a:spLocks noGrp="1"/>
          </p:cNvSpPr>
          <p:nvPr>
            <p:ph type="sldNum" sz="quarter" idx="5"/>
          </p:nvPr>
        </p:nvSpPr>
        <p:spPr/>
        <p:txBody>
          <a:bodyPr/>
          <a:lstStyle/>
          <a:p>
            <a:fld id="{8366D9C7-E44D-4D0F-91D3-6C5F3283F505}" type="slidenum">
              <a:rPr lang="en-US" smtClean="0"/>
              <a:t>14</a:t>
            </a:fld>
            <a:endParaRPr lang="en-US"/>
          </a:p>
        </p:txBody>
      </p:sp>
    </p:spTree>
    <p:extLst>
      <p:ext uri="{BB962C8B-B14F-4D97-AF65-F5344CB8AC3E}">
        <p14:creationId xmlns:p14="http://schemas.microsoft.com/office/powerpoint/2010/main" val="403339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another 125 time steps, we can see that for the most part, all the simulated robots are on or are close to the defined pattern, though we can also see some areas of higher robot density on some parts of the pattern compared to other parts. For example we can see a higher density on the top-right of the ten robot simulation, and on the bottom left of the 50-robot simulation.</a:t>
            </a:r>
          </a:p>
        </p:txBody>
      </p:sp>
      <p:sp>
        <p:nvSpPr>
          <p:cNvPr id="4" name="Slide Number Placeholder 3"/>
          <p:cNvSpPr>
            <a:spLocks noGrp="1"/>
          </p:cNvSpPr>
          <p:nvPr>
            <p:ph type="sldNum" sz="quarter" idx="5"/>
          </p:nvPr>
        </p:nvSpPr>
        <p:spPr/>
        <p:txBody>
          <a:bodyPr/>
          <a:lstStyle/>
          <a:p>
            <a:fld id="{8366D9C7-E44D-4D0F-91D3-6C5F3283F505}" type="slidenum">
              <a:rPr lang="en-US" smtClean="0"/>
              <a:t>15</a:t>
            </a:fld>
            <a:endParaRPr lang="en-US"/>
          </a:p>
        </p:txBody>
      </p:sp>
    </p:spTree>
    <p:extLst>
      <p:ext uri="{BB962C8B-B14F-4D97-AF65-F5344CB8AC3E}">
        <p14:creationId xmlns:p14="http://schemas.microsoft.com/office/powerpoint/2010/main" val="3160451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of the simulations show a more even distribution of robots, especially around the 10-robot simulation when compared to time step 250.</a:t>
            </a:r>
          </a:p>
        </p:txBody>
      </p:sp>
      <p:sp>
        <p:nvSpPr>
          <p:cNvPr id="4" name="Slide Number Placeholder 3"/>
          <p:cNvSpPr>
            <a:spLocks noGrp="1"/>
          </p:cNvSpPr>
          <p:nvPr>
            <p:ph type="sldNum" sz="quarter" idx="5"/>
          </p:nvPr>
        </p:nvSpPr>
        <p:spPr/>
        <p:txBody>
          <a:bodyPr/>
          <a:lstStyle/>
          <a:p>
            <a:fld id="{8366D9C7-E44D-4D0F-91D3-6C5F3283F505}" type="slidenum">
              <a:rPr lang="en-US" smtClean="0"/>
              <a:t>16</a:t>
            </a:fld>
            <a:endParaRPr lang="en-US"/>
          </a:p>
        </p:txBody>
      </p:sp>
    </p:spTree>
    <p:extLst>
      <p:ext uri="{BB962C8B-B14F-4D97-AF65-F5344CB8AC3E}">
        <p14:creationId xmlns:p14="http://schemas.microsoft.com/office/powerpoint/2010/main" val="404932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video of the 50-robot simulation.</a:t>
            </a:r>
          </a:p>
          <a:p>
            <a:endParaRPr lang="en-US" dirty="0"/>
          </a:p>
          <a:p>
            <a:r>
              <a:rPr lang="en-US" dirty="0"/>
              <a:t>As the simulation starts, we can see some robots move randomly and grow their PKR each time step because they do not detect any part of the pattern.</a:t>
            </a:r>
          </a:p>
          <a:p>
            <a:r>
              <a:rPr lang="en-US" dirty="0"/>
              <a:t>Once a robot’s PKR encounters the pattern, they begin the process described earlier, using mean shift to approach the pattern.</a:t>
            </a:r>
          </a:p>
          <a:p>
            <a:r>
              <a:rPr lang="en-US" dirty="0"/>
              <a:t>Also notice that the RSR of robots tends to decrease here, as they are moving towards the pattern because there is a high density of robots near the pattern.</a:t>
            </a:r>
          </a:p>
        </p:txBody>
      </p:sp>
      <p:sp>
        <p:nvSpPr>
          <p:cNvPr id="4" name="Slide Number Placeholder 3"/>
          <p:cNvSpPr>
            <a:spLocks noGrp="1"/>
          </p:cNvSpPr>
          <p:nvPr>
            <p:ph type="sldNum" sz="quarter" idx="5"/>
          </p:nvPr>
        </p:nvSpPr>
        <p:spPr/>
        <p:txBody>
          <a:bodyPr/>
          <a:lstStyle/>
          <a:p>
            <a:fld id="{8366D9C7-E44D-4D0F-91D3-6C5F3283F505}" type="slidenum">
              <a:rPr lang="en-US" smtClean="0"/>
              <a:t>17</a:t>
            </a:fld>
            <a:endParaRPr lang="en-US"/>
          </a:p>
        </p:txBody>
      </p:sp>
    </p:spTree>
    <p:extLst>
      <p:ext uri="{BB962C8B-B14F-4D97-AF65-F5344CB8AC3E}">
        <p14:creationId xmlns:p14="http://schemas.microsoft.com/office/powerpoint/2010/main" val="1563429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a more analytical approach to assessing the swarm’s performance. The red line indicates the average distance that each robot is from its closest pattern point, and the blue line denotes the average robot sensing radius of the swarm.</a:t>
            </a:r>
          </a:p>
          <a:p>
            <a:endParaRPr lang="en-US" dirty="0"/>
          </a:p>
          <a:p>
            <a:r>
              <a:rPr lang="en-US" dirty="0"/>
              <a:t>One of the first differences that we can see from this, is that the 10-robot swarm took longer to stabilize than the other two simulations. This is because the average RSR of the 10-robot group does not begin to level-out until closer to the end of the simulation when compared to the other two simulations. We can also see that the average distance from the pattern seemed to level-out at a low value in all 3 simulations, which tells us that, on average, the robots in each simulation ended fairly close to the pattern. We can see how the algorithm compensated for the increase in robots from the 50 and 100 robot simulations, as the average RSR of the 100 robot simulation ended lower than that of the 50 robot simulation. This lower RSR tells us that there was a higher density of robots assembling at the pattern when compared to the 50 robot swarm. </a:t>
            </a:r>
          </a:p>
        </p:txBody>
      </p:sp>
      <p:sp>
        <p:nvSpPr>
          <p:cNvPr id="4" name="Slide Number Placeholder 3"/>
          <p:cNvSpPr>
            <a:spLocks noGrp="1"/>
          </p:cNvSpPr>
          <p:nvPr>
            <p:ph type="sldNum" sz="quarter" idx="5"/>
          </p:nvPr>
        </p:nvSpPr>
        <p:spPr/>
        <p:txBody>
          <a:bodyPr/>
          <a:lstStyle/>
          <a:p>
            <a:fld id="{8366D9C7-E44D-4D0F-91D3-6C5F3283F505}" type="slidenum">
              <a:rPr lang="en-US" smtClean="0"/>
              <a:t>18</a:t>
            </a:fld>
            <a:endParaRPr lang="en-US"/>
          </a:p>
        </p:txBody>
      </p:sp>
    </p:spTree>
    <p:extLst>
      <p:ext uri="{BB962C8B-B14F-4D97-AF65-F5344CB8AC3E}">
        <p14:creationId xmlns:p14="http://schemas.microsoft.com/office/powerpoint/2010/main" val="202112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has been implemented as a simulation, some other tests with varying parameters have been run, such as changing growth and decay rates of each robot’s PKR and RSR, as well as simulations varying the number of robots using a filled circle pattern. Varying these parameters in certain ways can lead to some interesting formation behavior.</a:t>
            </a:r>
          </a:p>
          <a:p>
            <a:endParaRPr lang="en-US" dirty="0"/>
          </a:p>
          <a:p>
            <a:r>
              <a:rPr lang="en-US" dirty="0"/>
              <a:t>For example, here we can see the result of a simulation where the RSR growth rate was high and the RSR decay rate was low. This leads to larger lingering RSR. This means that individuals can detect more neighbors, and when a robot detects more neighbors, then the robot repulsion vector begins to have a greater impact on the robot movement, which causes a kind of dispersed look of the swarm around the pattern.</a:t>
            </a:r>
          </a:p>
        </p:txBody>
      </p:sp>
      <p:sp>
        <p:nvSpPr>
          <p:cNvPr id="4" name="Slide Number Placeholder 3"/>
          <p:cNvSpPr>
            <a:spLocks noGrp="1"/>
          </p:cNvSpPr>
          <p:nvPr>
            <p:ph type="sldNum" sz="quarter" idx="5"/>
          </p:nvPr>
        </p:nvSpPr>
        <p:spPr/>
        <p:txBody>
          <a:bodyPr/>
          <a:lstStyle/>
          <a:p>
            <a:fld id="{8366D9C7-E44D-4D0F-91D3-6C5F3283F505}" type="slidenum">
              <a:rPr lang="en-US" smtClean="0"/>
              <a:t>19</a:t>
            </a:fld>
            <a:endParaRPr lang="en-US"/>
          </a:p>
        </p:txBody>
      </p:sp>
    </p:spTree>
    <p:extLst>
      <p:ext uri="{BB962C8B-B14F-4D97-AF65-F5344CB8AC3E}">
        <p14:creationId xmlns:p14="http://schemas.microsoft.com/office/powerpoint/2010/main" val="1652681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 to quickly address the problem of pattern formation. This task entails getting a group of individual agents to self-assemble into a specified global pattern.</a:t>
            </a:r>
          </a:p>
          <a:p>
            <a:r>
              <a:rPr lang="en-US" dirty="0"/>
              <a:t>Unfortunately, this can be difficult to accomplish using a distributed method where there is no central control unit for the group.</a:t>
            </a:r>
          </a:p>
          <a:p>
            <a:endParaRPr lang="en-US" dirty="0"/>
          </a:p>
          <a:p>
            <a:r>
              <a:rPr lang="en-US" dirty="0"/>
              <a:t>In our approach to the pattern formation problem, we attempted to use the mean shift algorithm as the basis for deciding how individual agents would move to accomplish this task.</a:t>
            </a:r>
          </a:p>
          <a:p>
            <a:endParaRPr lang="en-US" dirty="0"/>
          </a:p>
          <a:p>
            <a:r>
              <a:rPr lang="en-US" dirty="0"/>
              <a:t>The idea basically boils down to: 1) we define a pattern using a set of coordinate pairs, and 2) robots move towards these pattern points to assemble the pattern</a:t>
            </a:r>
          </a:p>
        </p:txBody>
      </p:sp>
      <p:sp>
        <p:nvSpPr>
          <p:cNvPr id="4" name="Slide Number Placeholder 3"/>
          <p:cNvSpPr>
            <a:spLocks noGrp="1"/>
          </p:cNvSpPr>
          <p:nvPr>
            <p:ph type="sldNum" sz="quarter" idx="5"/>
          </p:nvPr>
        </p:nvSpPr>
        <p:spPr/>
        <p:txBody>
          <a:bodyPr/>
          <a:lstStyle/>
          <a:p>
            <a:fld id="{8366D9C7-E44D-4D0F-91D3-6C5F3283F505}" type="slidenum">
              <a:rPr lang="en-US" smtClean="0"/>
              <a:t>2</a:t>
            </a:fld>
            <a:endParaRPr lang="en-US"/>
          </a:p>
        </p:txBody>
      </p:sp>
    </p:spTree>
    <p:extLst>
      <p:ext uri="{BB962C8B-B14F-4D97-AF65-F5344CB8AC3E}">
        <p14:creationId xmlns:p14="http://schemas.microsoft.com/office/powerpoint/2010/main" val="2636766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simulations, we can see first of all that the robots move at the same time as one another. This helps the swarm make a fast initial formation at the pattern.</a:t>
            </a:r>
          </a:p>
          <a:p>
            <a:r>
              <a:rPr lang="en-US" dirty="0"/>
              <a:t>Because each robot does not need to calculate its desired final position (</a:t>
            </a:r>
            <a:r>
              <a:rPr lang="en-US" dirty="0" err="1"/>
              <a:t>ie</a:t>
            </a:r>
            <a:r>
              <a:rPr lang="en-US" dirty="0"/>
              <a:t> this is an iterative approach), we reduce the need of group-wide communication, and can keep the algorithm more based on local knowledge.</a:t>
            </a:r>
          </a:p>
          <a:p>
            <a:r>
              <a:rPr lang="en-US" dirty="0"/>
              <a:t>And because our study used simulation, we look forward to further assessing and testing variations in different robot parameters and patterns.</a:t>
            </a:r>
          </a:p>
          <a:p>
            <a:r>
              <a:rPr lang="en-US" dirty="0"/>
              <a:t>There are also other ideas that we would like to test eventually, such as a dynamic weights between the pattern seeking and robot-repulsion vectors</a:t>
            </a:r>
          </a:p>
          <a:p>
            <a:endParaRPr lang="en-US" dirty="0"/>
          </a:p>
          <a:p>
            <a:endParaRPr lang="en-US" dirty="0"/>
          </a:p>
          <a:p>
            <a:endParaRPr lang="en-US" dirty="0"/>
          </a:p>
          <a:p>
            <a:r>
              <a:rPr lang="en-US" dirty="0"/>
              <a:t>, such as PKR and RSR growth and decay rates, as well as how the process performs using different patterns.</a:t>
            </a:r>
          </a:p>
        </p:txBody>
      </p:sp>
      <p:sp>
        <p:nvSpPr>
          <p:cNvPr id="4" name="Slide Number Placeholder 3"/>
          <p:cNvSpPr>
            <a:spLocks noGrp="1"/>
          </p:cNvSpPr>
          <p:nvPr>
            <p:ph type="sldNum" sz="quarter" idx="5"/>
          </p:nvPr>
        </p:nvSpPr>
        <p:spPr/>
        <p:txBody>
          <a:bodyPr/>
          <a:lstStyle/>
          <a:p>
            <a:fld id="{8366D9C7-E44D-4D0F-91D3-6C5F3283F505}" type="slidenum">
              <a:rPr lang="en-US" smtClean="0"/>
              <a:t>20</a:t>
            </a:fld>
            <a:endParaRPr lang="en-US"/>
          </a:p>
        </p:txBody>
      </p:sp>
    </p:spTree>
    <p:extLst>
      <p:ext uri="{BB962C8B-B14F-4D97-AF65-F5344CB8AC3E}">
        <p14:creationId xmlns:p14="http://schemas.microsoft.com/office/powerpoint/2010/main" val="138151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Are there any questions?</a:t>
            </a:r>
          </a:p>
        </p:txBody>
      </p:sp>
      <p:sp>
        <p:nvSpPr>
          <p:cNvPr id="4" name="Slide Number Placeholder 3"/>
          <p:cNvSpPr>
            <a:spLocks noGrp="1"/>
          </p:cNvSpPr>
          <p:nvPr>
            <p:ph type="sldNum" sz="quarter" idx="5"/>
          </p:nvPr>
        </p:nvSpPr>
        <p:spPr/>
        <p:txBody>
          <a:bodyPr/>
          <a:lstStyle/>
          <a:p>
            <a:fld id="{8366D9C7-E44D-4D0F-91D3-6C5F3283F505}" type="slidenum">
              <a:rPr lang="en-US" smtClean="0"/>
              <a:t>21</a:t>
            </a:fld>
            <a:endParaRPr lang="en-US"/>
          </a:p>
        </p:txBody>
      </p:sp>
    </p:spTree>
    <p:extLst>
      <p:ext uri="{BB962C8B-B14F-4D97-AF65-F5344CB8AC3E}">
        <p14:creationId xmlns:p14="http://schemas.microsoft.com/office/powerpoint/2010/main" val="3932266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10-robot simulation took longer to stabilize than the other two</a:t>
            </a:r>
          </a:p>
        </p:txBody>
      </p:sp>
      <p:sp>
        <p:nvSpPr>
          <p:cNvPr id="4" name="Slide Number Placeholder 3"/>
          <p:cNvSpPr>
            <a:spLocks noGrp="1"/>
          </p:cNvSpPr>
          <p:nvPr>
            <p:ph type="sldNum" sz="quarter" idx="5"/>
          </p:nvPr>
        </p:nvSpPr>
        <p:spPr/>
        <p:txBody>
          <a:bodyPr/>
          <a:lstStyle/>
          <a:p>
            <a:fld id="{8366D9C7-E44D-4D0F-91D3-6C5F3283F505}" type="slidenum">
              <a:rPr lang="en-US" smtClean="0"/>
              <a:t>22</a:t>
            </a:fld>
            <a:endParaRPr lang="en-US"/>
          </a:p>
        </p:txBody>
      </p:sp>
    </p:spTree>
    <p:extLst>
      <p:ext uri="{BB962C8B-B14F-4D97-AF65-F5344CB8AC3E}">
        <p14:creationId xmlns:p14="http://schemas.microsoft.com/office/powerpoint/2010/main" val="3297672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10-robot simulation took longer to stabilize than the other two</a:t>
            </a:r>
          </a:p>
        </p:txBody>
      </p:sp>
      <p:sp>
        <p:nvSpPr>
          <p:cNvPr id="4" name="Slide Number Placeholder 3"/>
          <p:cNvSpPr>
            <a:spLocks noGrp="1"/>
          </p:cNvSpPr>
          <p:nvPr>
            <p:ph type="sldNum" sz="quarter" idx="5"/>
          </p:nvPr>
        </p:nvSpPr>
        <p:spPr/>
        <p:txBody>
          <a:bodyPr/>
          <a:lstStyle/>
          <a:p>
            <a:fld id="{8366D9C7-E44D-4D0F-91D3-6C5F3283F505}" type="slidenum">
              <a:rPr lang="en-US" smtClean="0"/>
              <a:t>23</a:t>
            </a:fld>
            <a:endParaRPr lang="en-US"/>
          </a:p>
        </p:txBody>
      </p:sp>
    </p:spTree>
    <p:extLst>
      <p:ext uri="{BB962C8B-B14F-4D97-AF65-F5344CB8AC3E}">
        <p14:creationId xmlns:p14="http://schemas.microsoft.com/office/powerpoint/2010/main" val="338662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Low growth + high decay</a:t>
            </a:r>
          </a:p>
          <a:p>
            <a:r>
              <a:rPr lang="en-US" dirty="0"/>
              <a:t>Right = high growth + low decay (similar to original 50-robot test, but the initial pattern formed faster, because more pattern points in PKR means the pattern-seeking vector has a greater impact on robot movement).</a:t>
            </a:r>
          </a:p>
        </p:txBody>
      </p:sp>
      <p:sp>
        <p:nvSpPr>
          <p:cNvPr id="4" name="Slide Number Placeholder 3"/>
          <p:cNvSpPr>
            <a:spLocks noGrp="1"/>
          </p:cNvSpPr>
          <p:nvPr>
            <p:ph type="sldNum" sz="quarter" idx="5"/>
          </p:nvPr>
        </p:nvSpPr>
        <p:spPr/>
        <p:txBody>
          <a:bodyPr/>
          <a:lstStyle/>
          <a:p>
            <a:fld id="{8366D9C7-E44D-4D0F-91D3-6C5F3283F505}" type="slidenum">
              <a:rPr lang="en-US" smtClean="0"/>
              <a:t>24</a:t>
            </a:fld>
            <a:endParaRPr lang="en-US"/>
          </a:p>
        </p:txBody>
      </p:sp>
    </p:spTree>
    <p:extLst>
      <p:ext uri="{BB962C8B-B14F-4D97-AF65-F5344CB8AC3E}">
        <p14:creationId xmlns:p14="http://schemas.microsoft.com/office/powerpoint/2010/main" val="360235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the task, we can look a bit closer at the mean shift algorithm that is used to accomplish this.</a:t>
            </a:r>
          </a:p>
          <a:p>
            <a:r>
              <a:rPr lang="en-US" dirty="0"/>
              <a:t>Mean shift is an iterative algorithm that, in an intuitive sense, seeks regions of denser data. This is done by having a kernel window that is checked for data points, before calculating a weighted average of data point positions relative to the window location. The window is then shifted to that new average position. Which means that, as the window moves, data points may enter or leave the kernel, affecting the path of the window through the data set.</a:t>
            </a:r>
          </a:p>
          <a:p>
            <a:endParaRPr lang="en-US" dirty="0"/>
          </a:p>
          <a:p>
            <a:r>
              <a:rPr lang="en-US" dirty="0"/>
              <a:t>This is a common process used in some computer vision and object tracking tasks.</a:t>
            </a:r>
          </a:p>
        </p:txBody>
      </p:sp>
      <p:sp>
        <p:nvSpPr>
          <p:cNvPr id="4" name="Slide Number Placeholder 3"/>
          <p:cNvSpPr>
            <a:spLocks noGrp="1"/>
          </p:cNvSpPr>
          <p:nvPr>
            <p:ph type="sldNum" sz="quarter" idx="5"/>
          </p:nvPr>
        </p:nvSpPr>
        <p:spPr/>
        <p:txBody>
          <a:bodyPr/>
          <a:lstStyle/>
          <a:p>
            <a:fld id="{8366D9C7-E44D-4D0F-91D3-6C5F3283F505}" type="slidenum">
              <a:rPr lang="en-US" smtClean="0"/>
              <a:t>3</a:t>
            </a:fld>
            <a:endParaRPr lang="en-US"/>
          </a:p>
        </p:txBody>
      </p:sp>
    </p:spTree>
    <p:extLst>
      <p:ext uri="{BB962C8B-B14F-4D97-AF65-F5344CB8AC3E}">
        <p14:creationId xmlns:p14="http://schemas.microsoft.com/office/powerpoint/2010/main" val="257869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pattern formation problem: Goal of pattern formation is to get a group of individual agents to assemble into a global pattern using local rules.</a:t>
            </a:r>
          </a:p>
          <a:p>
            <a:endParaRPr lang="en-US" dirty="0"/>
          </a:p>
          <a:p>
            <a:endParaRPr lang="en-US" dirty="0"/>
          </a:p>
          <a:p>
            <a:r>
              <a:rPr lang="en-US" dirty="0"/>
              <a:t>Our idea involved building a pattern using data points, while each robot acts using a kernel window to perform mean shift on the pattern points within its window range.</a:t>
            </a:r>
          </a:p>
          <a:p>
            <a:endParaRPr lang="en-US" dirty="0"/>
          </a:p>
          <a:p>
            <a:r>
              <a:rPr lang="en-US" dirty="0"/>
              <a:t>The formation of this idea was mostly on the level of intuition:</a:t>
            </a:r>
          </a:p>
        </p:txBody>
      </p:sp>
      <p:sp>
        <p:nvSpPr>
          <p:cNvPr id="4" name="Slide Number Placeholder 3"/>
          <p:cNvSpPr>
            <a:spLocks noGrp="1"/>
          </p:cNvSpPr>
          <p:nvPr>
            <p:ph type="sldNum" sz="quarter" idx="5"/>
          </p:nvPr>
        </p:nvSpPr>
        <p:spPr/>
        <p:txBody>
          <a:bodyPr/>
          <a:lstStyle/>
          <a:p>
            <a:fld id="{8366D9C7-E44D-4D0F-91D3-6C5F3283F505}" type="slidenum">
              <a:rPr lang="en-US" smtClean="0"/>
              <a:t>4</a:t>
            </a:fld>
            <a:endParaRPr lang="en-US"/>
          </a:p>
        </p:txBody>
      </p:sp>
    </p:spTree>
    <p:extLst>
      <p:ext uri="{BB962C8B-B14F-4D97-AF65-F5344CB8AC3E}">
        <p14:creationId xmlns:p14="http://schemas.microsoft.com/office/powerpoint/2010/main" val="3452157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using mean shift for calculating movement, there were still 2 innovations that we had to implement to make it appropriate for the pattern formation task.</a:t>
            </a:r>
          </a:p>
          <a:p>
            <a:endParaRPr lang="en-US" dirty="0"/>
          </a:p>
          <a:p>
            <a:r>
              <a:rPr lang="en-US" dirty="0"/>
              <a:t>The first idea was to have each robot keep track of 2 independent kernels, both of which utilize the mean shift calculation. One kernel is used to identify parts of the pattern around a robot, so that the robot can detect and move towards the pattern. The other kernel is used to identify neighboring robots, which is important for the purposes of pushing robots away from one another to distribute the group of robots around the pattern.</a:t>
            </a:r>
          </a:p>
          <a:p>
            <a:endParaRPr lang="en-US" dirty="0"/>
          </a:p>
          <a:p>
            <a:r>
              <a:rPr lang="en-US" dirty="0"/>
              <a:t>The second concept here was the idea of an adaptive kernel size. This means that the window sizes of these kernels depend on the state and environment of each robot. Our algorithm is such that the size of the window increases when there are no data points within the kernel window and decreases whenever data points are found in the window. The implication for the pattern-seeking kernel is that the robot increases the search range when it has not found any part of the pattern, and it decreases the kernel radius as the robot approaches the pattern in order to find its niche position. The implication for the robot repulsion kernel is that if there are very few robots in the group, then the size of this kernel will be large, which helps robots distribute around the pattern, whereas a large number of robots will lead to a small kernel so that repulsive movement is based more on close-by neighbors.</a:t>
            </a:r>
          </a:p>
        </p:txBody>
      </p:sp>
      <p:sp>
        <p:nvSpPr>
          <p:cNvPr id="4" name="Slide Number Placeholder 3"/>
          <p:cNvSpPr>
            <a:spLocks noGrp="1"/>
          </p:cNvSpPr>
          <p:nvPr>
            <p:ph type="sldNum" sz="quarter" idx="5"/>
          </p:nvPr>
        </p:nvSpPr>
        <p:spPr/>
        <p:txBody>
          <a:bodyPr/>
          <a:lstStyle/>
          <a:p>
            <a:fld id="{8366D9C7-E44D-4D0F-91D3-6C5F3283F505}" type="slidenum">
              <a:rPr lang="en-US" smtClean="0"/>
              <a:t>5</a:t>
            </a:fld>
            <a:endParaRPr lang="en-US"/>
          </a:p>
        </p:txBody>
      </p:sp>
    </p:spTree>
    <p:extLst>
      <p:ext uri="{BB962C8B-B14F-4D97-AF65-F5344CB8AC3E}">
        <p14:creationId xmlns:p14="http://schemas.microsoft.com/office/powerpoint/2010/main" val="122787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all of this, we can now move into the root of the algorithm that assembles the velocity vector for a robot. When a robot finds data points within its pattern kernel radius (or PKR), it first creates a vector pointing towards the weighted average position of those points using the mean shift algorithm. </a:t>
            </a:r>
          </a:p>
        </p:txBody>
      </p:sp>
      <p:sp>
        <p:nvSpPr>
          <p:cNvPr id="4" name="Slide Number Placeholder 3"/>
          <p:cNvSpPr>
            <a:spLocks noGrp="1"/>
          </p:cNvSpPr>
          <p:nvPr>
            <p:ph type="sldNum" sz="quarter" idx="5"/>
          </p:nvPr>
        </p:nvSpPr>
        <p:spPr/>
        <p:txBody>
          <a:bodyPr/>
          <a:lstStyle/>
          <a:p>
            <a:fld id="{8366D9C7-E44D-4D0F-91D3-6C5F3283F505}" type="slidenum">
              <a:rPr lang="en-US" smtClean="0"/>
              <a:t>6</a:t>
            </a:fld>
            <a:endParaRPr lang="en-US"/>
          </a:p>
        </p:txBody>
      </p:sp>
    </p:spTree>
    <p:extLst>
      <p:ext uri="{BB962C8B-B14F-4D97-AF65-F5344CB8AC3E}">
        <p14:creationId xmlns:p14="http://schemas.microsoft.com/office/powerpoint/2010/main" val="3526390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data points were found within the robot’s PKR, it allows its PKR to shrink for the future timestep, so that the robot may focus on a smaller part of the pattern.</a:t>
            </a:r>
          </a:p>
        </p:txBody>
      </p:sp>
      <p:sp>
        <p:nvSpPr>
          <p:cNvPr id="4" name="Slide Number Placeholder 3"/>
          <p:cNvSpPr>
            <a:spLocks noGrp="1"/>
          </p:cNvSpPr>
          <p:nvPr>
            <p:ph type="sldNum" sz="quarter" idx="5"/>
          </p:nvPr>
        </p:nvSpPr>
        <p:spPr/>
        <p:txBody>
          <a:bodyPr/>
          <a:lstStyle/>
          <a:p>
            <a:fld id="{8366D9C7-E44D-4D0F-91D3-6C5F3283F505}" type="slidenum">
              <a:rPr lang="en-US" smtClean="0"/>
              <a:t>7</a:t>
            </a:fld>
            <a:endParaRPr lang="en-US"/>
          </a:p>
        </p:txBody>
      </p:sp>
    </p:spTree>
    <p:extLst>
      <p:ext uri="{BB962C8B-B14F-4D97-AF65-F5344CB8AC3E}">
        <p14:creationId xmlns:p14="http://schemas.microsoft.com/office/powerpoint/2010/main" val="3197066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initial pattern-seeking vector is formed, a robot-repulsion vector is formed using a similar method. Instead of using the pattern points as data, the neighboring robots within the robot-sensing radius (RSR) are used in a mean shift calculation. Once this vector is calculated, it is negated so that it points in the opposite direction of the average neighbor position, thereby trying to point away from neighbors.</a:t>
            </a:r>
          </a:p>
        </p:txBody>
      </p:sp>
      <p:sp>
        <p:nvSpPr>
          <p:cNvPr id="4" name="Slide Number Placeholder 3"/>
          <p:cNvSpPr>
            <a:spLocks noGrp="1"/>
          </p:cNvSpPr>
          <p:nvPr>
            <p:ph type="sldNum" sz="quarter" idx="5"/>
          </p:nvPr>
        </p:nvSpPr>
        <p:spPr/>
        <p:txBody>
          <a:bodyPr/>
          <a:lstStyle/>
          <a:p>
            <a:fld id="{8366D9C7-E44D-4D0F-91D3-6C5F3283F505}" type="slidenum">
              <a:rPr lang="en-US" smtClean="0"/>
              <a:t>8</a:t>
            </a:fld>
            <a:endParaRPr lang="en-US"/>
          </a:p>
        </p:txBody>
      </p:sp>
    </p:spTree>
    <p:extLst>
      <p:ext uri="{BB962C8B-B14F-4D97-AF65-F5344CB8AC3E}">
        <p14:creationId xmlns:p14="http://schemas.microsoft.com/office/powerpoint/2010/main" val="92673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neighbors were detected, then the robot reduces its robot sensing radius, otherwise, the RSR would grow.</a:t>
            </a:r>
          </a:p>
        </p:txBody>
      </p:sp>
      <p:sp>
        <p:nvSpPr>
          <p:cNvPr id="4" name="Slide Number Placeholder 3"/>
          <p:cNvSpPr>
            <a:spLocks noGrp="1"/>
          </p:cNvSpPr>
          <p:nvPr>
            <p:ph type="sldNum" sz="quarter" idx="5"/>
          </p:nvPr>
        </p:nvSpPr>
        <p:spPr/>
        <p:txBody>
          <a:bodyPr/>
          <a:lstStyle/>
          <a:p>
            <a:fld id="{8366D9C7-E44D-4D0F-91D3-6C5F3283F505}" type="slidenum">
              <a:rPr lang="en-US" smtClean="0"/>
              <a:t>9</a:t>
            </a:fld>
            <a:endParaRPr lang="en-US"/>
          </a:p>
        </p:txBody>
      </p:sp>
    </p:spTree>
    <p:extLst>
      <p:ext uri="{BB962C8B-B14F-4D97-AF65-F5344CB8AC3E}">
        <p14:creationId xmlns:p14="http://schemas.microsoft.com/office/powerpoint/2010/main" val="2515497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956D93-0F15-4C6C-B8C4-316DFF2C0AE4}"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8DE3C-E077-4EEC-881F-6B961C7690B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86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56D93-0F15-4C6C-B8C4-316DFF2C0AE4}"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8DE3C-E077-4EEC-881F-6B961C7690B7}" type="slidenum">
              <a:rPr lang="en-US" smtClean="0"/>
              <a:t>‹#›</a:t>
            </a:fld>
            <a:endParaRPr lang="en-US"/>
          </a:p>
        </p:txBody>
      </p:sp>
    </p:spTree>
    <p:extLst>
      <p:ext uri="{BB962C8B-B14F-4D97-AF65-F5344CB8AC3E}">
        <p14:creationId xmlns:p14="http://schemas.microsoft.com/office/powerpoint/2010/main" val="411432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56D93-0F15-4C6C-B8C4-316DFF2C0AE4}"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8DE3C-E077-4EEC-881F-6B961C7690B7}" type="slidenum">
              <a:rPr lang="en-US" smtClean="0"/>
              <a:t>‹#›</a:t>
            </a:fld>
            <a:endParaRPr lang="en-US"/>
          </a:p>
        </p:txBody>
      </p:sp>
    </p:spTree>
    <p:extLst>
      <p:ext uri="{BB962C8B-B14F-4D97-AF65-F5344CB8AC3E}">
        <p14:creationId xmlns:p14="http://schemas.microsoft.com/office/powerpoint/2010/main" val="2067009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56D93-0F15-4C6C-B8C4-316DFF2C0AE4}"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8DE3C-E077-4EEC-881F-6B961C7690B7}" type="slidenum">
              <a:rPr lang="en-US" smtClean="0"/>
              <a:t>‹#›</a:t>
            </a:fld>
            <a:endParaRPr lang="en-US"/>
          </a:p>
        </p:txBody>
      </p:sp>
    </p:spTree>
    <p:extLst>
      <p:ext uri="{BB962C8B-B14F-4D97-AF65-F5344CB8AC3E}">
        <p14:creationId xmlns:p14="http://schemas.microsoft.com/office/powerpoint/2010/main" val="56977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56D93-0F15-4C6C-B8C4-316DFF2C0AE4}"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8DE3C-E077-4EEC-881F-6B961C7690B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78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56D93-0F15-4C6C-B8C4-316DFF2C0AE4}"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8DE3C-E077-4EEC-881F-6B961C7690B7}" type="slidenum">
              <a:rPr lang="en-US" smtClean="0"/>
              <a:t>‹#›</a:t>
            </a:fld>
            <a:endParaRPr lang="en-US"/>
          </a:p>
        </p:txBody>
      </p:sp>
    </p:spTree>
    <p:extLst>
      <p:ext uri="{BB962C8B-B14F-4D97-AF65-F5344CB8AC3E}">
        <p14:creationId xmlns:p14="http://schemas.microsoft.com/office/powerpoint/2010/main" val="161036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956D93-0F15-4C6C-B8C4-316DFF2C0AE4}" type="datetimeFigureOut">
              <a:rPr lang="en-US" smtClean="0"/>
              <a:t>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18DE3C-E077-4EEC-881F-6B961C7690B7}" type="slidenum">
              <a:rPr lang="en-US" smtClean="0"/>
              <a:t>‹#›</a:t>
            </a:fld>
            <a:endParaRPr lang="en-US"/>
          </a:p>
        </p:txBody>
      </p:sp>
    </p:spTree>
    <p:extLst>
      <p:ext uri="{BB962C8B-B14F-4D97-AF65-F5344CB8AC3E}">
        <p14:creationId xmlns:p14="http://schemas.microsoft.com/office/powerpoint/2010/main" val="208402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956D93-0F15-4C6C-B8C4-316DFF2C0AE4}" type="datetimeFigureOut">
              <a:rPr lang="en-US" smtClean="0"/>
              <a:t>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8DE3C-E077-4EEC-881F-6B961C7690B7}" type="slidenum">
              <a:rPr lang="en-US" smtClean="0"/>
              <a:t>‹#›</a:t>
            </a:fld>
            <a:endParaRPr lang="en-US"/>
          </a:p>
        </p:txBody>
      </p:sp>
    </p:spTree>
    <p:extLst>
      <p:ext uri="{BB962C8B-B14F-4D97-AF65-F5344CB8AC3E}">
        <p14:creationId xmlns:p14="http://schemas.microsoft.com/office/powerpoint/2010/main" val="67117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956D93-0F15-4C6C-B8C4-316DFF2C0AE4}" type="datetimeFigureOut">
              <a:rPr lang="en-US" smtClean="0"/>
              <a:t>2/5/2021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F18DE3C-E077-4EEC-881F-6B961C7690B7}" type="slidenum">
              <a:rPr lang="en-US" smtClean="0"/>
              <a:t>‹#›</a:t>
            </a:fld>
            <a:endParaRPr lang="en-US"/>
          </a:p>
        </p:txBody>
      </p:sp>
    </p:spTree>
    <p:extLst>
      <p:ext uri="{BB962C8B-B14F-4D97-AF65-F5344CB8AC3E}">
        <p14:creationId xmlns:p14="http://schemas.microsoft.com/office/powerpoint/2010/main" val="176047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C956D93-0F15-4C6C-B8C4-316DFF2C0AE4}" type="datetimeFigureOut">
              <a:rPr lang="en-US" smtClean="0"/>
              <a:t>2/5/2021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F18DE3C-E077-4EEC-881F-6B961C7690B7}" type="slidenum">
              <a:rPr lang="en-US" smtClean="0"/>
              <a:t>‹#›</a:t>
            </a:fld>
            <a:endParaRPr lang="en-US"/>
          </a:p>
        </p:txBody>
      </p:sp>
    </p:spTree>
    <p:extLst>
      <p:ext uri="{BB962C8B-B14F-4D97-AF65-F5344CB8AC3E}">
        <p14:creationId xmlns:p14="http://schemas.microsoft.com/office/powerpoint/2010/main" val="80084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56D93-0F15-4C6C-B8C4-316DFF2C0AE4}"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8DE3C-E077-4EEC-881F-6B961C7690B7}" type="slidenum">
              <a:rPr lang="en-US" smtClean="0"/>
              <a:t>‹#›</a:t>
            </a:fld>
            <a:endParaRPr lang="en-US"/>
          </a:p>
        </p:txBody>
      </p:sp>
    </p:spTree>
    <p:extLst>
      <p:ext uri="{BB962C8B-B14F-4D97-AF65-F5344CB8AC3E}">
        <p14:creationId xmlns:p14="http://schemas.microsoft.com/office/powerpoint/2010/main" val="119566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C956D93-0F15-4C6C-B8C4-316DFF2C0AE4}" type="datetimeFigureOut">
              <a:rPr lang="en-US" smtClean="0"/>
              <a:t>2/5/2021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F18DE3C-E077-4EEC-881F-6B961C7690B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579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video" Target="../media/media1.avi"/><Relationship Id="rId2" Type="http://schemas.microsoft.com/office/2007/relationships/media" Target="../media/media1.avi"/><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AF11-40AD-40E9-8627-49CB2E120379}"/>
              </a:ext>
            </a:extLst>
          </p:cNvPr>
          <p:cNvSpPr>
            <a:spLocks noGrp="1"/>
          </p:cNvSpPr>
          <p:nvPr>
            <p:ph type="ctrTitle"/>
          </p:nvPr>
        </p:nvSpPr>
        <p:spPr/>
        <p:txBody>
          <a:bodyPr>
            <a:normAutofit/>
          </a:bodyPr>
          <a:lstStyle/>
          <a:p>
            <a:r>
              <a:rPr lang="en-US" sz="4800" dirty="0"/>
              <a:t>A Mean Shift-Based Pattern Formation Algorithm for Robot Swarms</a:t>
            </a:r>
          </a:p>
        </p:txBody>
      </p:sp>
      <p:sp>
        <p:nvSpPr>
          <p:cNvPr id="3" name="Subtitle 2">
            <a:extLst>
              <a:ext uri="{FF2B5EF4-FFF2-40B4-BE49-F238E27FC236}">
                <a16:creationId xmlns:a16="http://schemas.microsoft.com/office/drawing/2014/main" id="{C1CE5C79-DE57-437D-A7C6-D22AB697EC14}"/>
              </a:ext>
            </a:extLst>
          </p:cNvPr>
          <p:cNvSpPr>
            <a:spLocks noGrp="1"/>
          </p:cNvSpPr>
          <p:nvPr>
            <p:ph type="subTitle" idx="1"/>
          </p:nvPr>
        </p:nvSpPr>
        <p:spPr>
          <a:xfrm>
            <a:off x="1100051" y="4455620"/>
            <a:ext cx="10058400" cy="1453690"/>
          </a:xfrm>
        </p:spPr>
        <p:txBody>
          <a:bodyPr>
            <a:normAutofit/>
          </a:bodyPr>
          <a:lstStyle/>
          <a:p>
            <a:r>
              <a:rPr lang="en-US" cap="none" dirty="0"/>
              <a:t>Chase Vickery, Sayed Ahmad Salehi</a:t>
            </a:r>
          </a:p>
          <a:p>
            <a:r>
              <a:rPr lang="en-US" cap="none" dirty="0"/>
              <a:t>University of Kentucky, Computer Engineering Department</a:t>
            </a:r>
          </a:p>
          <a:p>
            <a:r>
              <a:rPr lang="en-US" sz="1600" cap="none" dirty="0"/>
              <a:t>chase.vickery@uky.edu, SayedSalehi@uky.edu</a:t>
            </a:r>
          </a:p>
          <a:p>
            <a:endParaRPr lang="en-US" cap="none" dirty="0"/>
          </a:p>
        </p:txBody>
      </p:sp>
    </p:spTree>
    <p:extLst>
      <p:ext uri="{BB962C8B-B14F-4D97-AF65-F5344CB8AC3E}">
        <p14:creationId xmlns:p14="http://schemas.microsoft.com/office/powerpoint/2010/main" val="557119363"/>
      </p:ext>
    </p:extLst>
  </p:cSld>
  <p:clrMapOvr>
    <a:masterClrMapping/>
  </p:clrMapOvr>
  <mc:AlternateContent xmlns:mc="http://schemas.openxmlformats.org/markup-compatibility/2006" xmlns:p14="http://schemas.microsoft.com/office/powerpoint/2010/main">
    <mc:Choice Requires="p14">
      <p:transition spd="slow" p14:dur="2000" advTm="9440"/>
    </mc:Choice>
    <mc:Fallback xmlns="">
      <p:transition spd="slow" advTm="94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44D6F9-7006-457F-A91F-4F78D70CEDF8}"/>
              </a:ext>
            </a:extLst>
          </p:cNvPr>
          <p:cNvSpPr>
            <a:spLocks noGrp="1"/>
          </p:cNvSpPr>
          <p:nvPr>
            <p:ph type="title"/>
          </p:nvPr>
        </p:nvSpPr>
        <p:spPr>
          <a:xfrm>
            <a:off x="492371" y="214262"/>
            <a:ext cx="3084844" cy="654419"/>
          </a:xfrm>
        </p:spPr>
        <p:txBody>
          <a:bodyPr vert="horz" lIns="91440" tIns="45720" rIns="91440" bIns="45720" rtlCol="0" anchor="b">
            <a:normAutofit/>
          </a:bodyPr>
          <a:lstStyle/>
          <a:p>
            <a:r>
              <a:rPr lang="en-US" sz="3600" dirty="0">
                <a:solidFill>
                  <a:srgbClr val="FFFFFF"/>
                </a:solidFill>
              </a:rPr>
              <a:t>The Algorithm</a:t>
            </a:r>
          </a:p>
        </p:txBody>
      </p:sp>
      <p:sp>
        <p:nvSpPr>
          <p:cNvPr id="18" name="Rectangle 1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AEDB960-8E07-4EDD-9B41-3DC1D00AEE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138" y="640080"/>
            <a:ext cx="5577840" cy="5577840"/>
          </a:xfrm>
          <a:prstGeom prst="rect">
            <a:avLst/>
          </a:prstGeom>
        </p:spPr>
      </p:pic>
      <p:sp>
        <p:nvSpPr>
          <p:cNvPr id="24" name="Rectangle: Rounded Corners 23">
            <a:extLst>
              <a:ext uri="{FF2B5EF4-FFF2-40B4-BE49-F238E27FC236}">
                <a16:creationId xmlns:a16="http://schemas.microsoft.com/office/drawing/2014/main" id="{C310971A-01F0-4C38-96C4-29E379B58A4E}"/>
              </a:ext>
            </a:extLst>
          </p:cNvPr>
          <p:cNvSpPr/>
          <p:nvPr/>
        </p:nvSpPr>
        <p:spPr>
          <a:xfrm>
            <a:off x="1059405" y="985678"/>
            <a:ext cx="1818525" cy="750656"/>
          </a:xfrm>
          <a:prstGeom prst="roundRect">
            <a:avLst/>
          </a:prstGeom>
          <a:solidFill>
            <a:srgbClr val="E48312">
              <a:alpha val="50196"/>
            </a:srgbClr>
          </a:solidFill>
          <a:ln w="19050">
            <a:solidFill>
              <a:srgbClr val="A7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Pattern-Seeking Vector</a:t>
            </a:r>
          </a:p>
        </p:txBody>
      </p:sp>
      <p:sp>
        <p:nvSpPr>
          <p:cNvPr id="25" name="Rectangle: Rounded Corners 24">
            <a:extLst>
              <a:ext uri="{FF2B5EF4-FFF2-40B4-BE49-F238E27FC236}">
                <a16:creationId xmlns:a16="http://schemas.microsoft.com/office/drawing/2014/main" id="{9D69015E-4163-442A-951D-26D9FED24B93}"/>
              </a:ext>
            </a:extLst>
          </p:cNvPr>
          <p:cNvSpPr/>
          <p:nvPr/>
        </p:nvSpPr>
        <p:spPr>
          <a:xfrm>
            <a:off x="1059404" y="1852369"/>
            <a:ext cx="1818525" cy="750656"/>
          </a:xfrm>
          <a:prstGeom prst="roundRect">
            <a:avLst/>
          </a:prstGeom>
          <a:solidFill>
            <a:srgbClr val="E48312">
              <a:alpha val="50196"/>
            </a:srgbClr>
          </a:solidFill>
          <a:ln w="19050">
            <a:solidFill>
              <a:srgbClr val="A7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Reduce PKR</a:t>
            </a:r>
          </a:p>
        </p:txBody>
      </p:sp>
      <p:sp>
        <p:nvSpPr>
          <p:cNvPr id="26" name="Rectangle: Rounded Corners 25">
            <a:extLst>
              <a:ext uri="{FF2B5EF4-FFF2-40B4-BE49-F238E27FC236}">
                <a16:creationId xmlns:a16="http://schemas.microsoft.com/office/drawing/2014/main" id="{FF528849-115A-4A40-8A03-6987B9EB1844}"/>
              </a:ext>
            </a:extLst>
          </p:cNvPr>
          <p:cNvSpPr/>
          <p:nvPr/>
        </p:nvSpPr>
        <p:spPr>
          <a:xfrm>
            <a:off x="1060075" y="2719060"/>
            <a:ext cx="1818525" cy="750656"/>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Robot-Repulsion Vector</a:t>
            </a:r>
          </a:p>
        </p:txBody>
      </p:sp>
      <p:sp>
        <p:nvSpPr>
          <p:cNvPr id="27" name="Rectangle: Rounded Corners 26">
            <a:extLst>
              <a:ext uri="{FF2B5EF4-FFF2-40B4-BE49-F238E27FC236}">
                <a16:creationId xmlns:a16="http://schemas.microsoft.com/office/drawing/2014/main" id="{38E9BE23-BD78-4652-BA6B-49B0B4306F1B}"/>
              </a:ext>
            </a:extLst>
          </p:cNvPr>
          <p:cNvSpPr/>
          <p:nvPr/>
        </p:nvSpPr>
        <p:spPr>
          <a:xfrm>
            <a:off x="1059403" y="3585751"/>
            <a:ext cx="1818525" cy="750656"/>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Increase/ Reduce RSR</a:t>
            </a:r>
          </a:p>
        </p:txBody>
      </p:sp>
      <p:sp>
        <p:nvSpPr>
          <p:cNvPr id="28" name="Rectangle: Rounded Corners 27">
            <a:extLst>
              <a:ext uri="{FF2B5EF4-FFF2-40B4-BE49-F238E27FC236}">
                <a16:creationId xmlns:a16="http://schemas.microsoft.com/office/drawing/2014/main" id="{AF2EBEEA-4C14-446A-86FD-C09E76DBD2A0}"/>
              </a:ext>
            </a:extLst>
          </p:cNvPr>
          <p:cNvSpPr/>
          <p:nvPr/>
        </p:nvSpPr>
        <p:spPr>
          <a:xfrm>
            <a:off x="1059403" y="4454244"/>
            <a:ext cx="1818525" cy="750657"/>
          </a:xfrm>
          <a:prstGeom prst="roundRect">
            <a:avLst/>
          </a:prstGeom>
          <a:solidFill>
            <a:srgbClr val="E48312">
              <a:alpha val="50196"/>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Sum Vectors</a:t>
            </a:r>
          </a:p>
        </p:txBody>
      </p:sp>
      <p:sp>
        <p:nvSpPr>
          <p:cNvPr id="29" name="Rectangle: Rounded Corners 28">
            <a:extLst>
              <a:ext uri="{FF2B5EF4-FFF2-40B4-BE49-F238E27FC236}">
                <a16:creationId xmlns:a16="http://schemas.microsoft.com/office/drawing/2014/main" id="{AE232565-AB85-4920-96B7-24CFA9B9FE11}"/>
              </a:ext>
            </a:extLst>
          </p:cNvPr>
          <p:cNvSpPr/>
          <p:nvPr/>
        </p:nvSpPr>
        <p:spPr>
          <a:xfrm>
            <a:off x="1059403" y="5319133"/>
            <a:ext cx="1818525" cy="750657"/>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Scale Velocity</a:t>
            </a:r>
          </a:p>
        </p:txBody>
      </p:sp>
    </p:spTree>
    <p:extLst>
      <p:ext uri="{BB962C8B-B14F-4D97-AF65-F5344CB8AC3E}">
        <p14:creationId xmlns:p14="http://schemas.microsoft.com/office/powerpoint/2010/main" val="463520793"/>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44D6F9-7006-457F-A91F-4F78D70CEDF8}"/>
              </a:ext>
            </a:extLst>
          </p:cNvPr>
          <p:cNvSpPr>
            <a:spLocks noGrp="1"/>
          </p:cNvSpPr>
          <p:nvPr>
            <p:ph type="title"/>
          </p:nvPr>
        </p:nvSpPr>
        <p:spPr>
          <a:xfrm>
            <a:off x="492371" y="214262"/>
            <a:ext cx="3084844" cy="654419"/>
          </a:xfrm>
        </p:spPr>
        <p:txBody>
          <a:bodyPr vert="horz" lIns="91440" tIns="45720" rIns="91440" bIns="45720" rtlCol="0" anchor="b">
            <a:normAutofit/>
          </a:bodyPr>
          <a:lstStyle/>
          <a:p>
            <a:r>
              <a:rPr lang="en-US" sz="3600" dirty="0">
                <a:solidFill>
                  <a:srgbClr val="FFFFFF"/>
                </a:solidFill>
              </a:rPr>
              <a:t>The Algorithm</a:t>
            </a:r>
          </a:p>
        </p:txBody>
      </p:sp>
      <p:sp>
        <p:nvSpPr>
          <p:cNvPr id="18" name="Rectangle 1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AEDB960-8E07-4EDD-9B41-3DC1D00AEE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138" y="640080"/>
            <a:ext cx="5577840" cy="5577840"/>
          </a:xfrm>
          <a:prstGeom prst="rect">
            <a:avLst/>
          </a:prstGeom>
        </p:spPr>
      </p:pic>
      <p:sp>
        <p:nvSpPr>
          <p:cNvPr id="12" name="Rectangle: Rounded Corners 11">
            <a:extLst>
              <a:ext uri="{FF2B5EF4-FFF2-40B4-BE49-F238E27FC236}">
                <a16:creationId xmlns:a16="http://schemas.microsoft.com/office/drawing/2014/main" id="{3D07D0E3-080A-49C1-86DA-5A80AEF55E9E}"/>
              </a:ext>
            </a:extLst>
          </p:cNvPr>
          <p:cNvSpPr/>
          <p:nvPr/>
        </p:nvSpPr>
        <p:spPr>
          <a:xfrm>
            <a:off x="1059405" y="985678"/>
            <a:ext cx="1818525" cy="750656"/>
          </a:xfrm>
          <a:prstGeom prst="roundRect">
            <a:avLst/>
          </a:prstGeom>
          <a:solidFill>
            <a:srgbClr val="E48312">
              <a:alpha val="50196"/>
            </a:srgbClr>
          </a:solidFill>
          <a:ln w="19050">
            <a:solidFill>
              <a:srgbClr val="A7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Pattern-Seeking Vector</a:t>
            </a:r>
          </a:p>
        </p:txBody>
      </p:sp>
      <p:sp>
        <p:nvSpPr>
          <p:cNvPr id="19" name="Rectangle: Rounded Corners 18">
            <a:extLst>
              <a:ext uri="{FF2B5EF4-FFF2-40B4-BE49-F238E27FC236}">
                <a16:creationId xmlns:a16="http://schemas.microsoft.com/office/drawing/2014/main" id="{6BA461D4-3B8B-46AF-8B12-3172619D4400}"/>
              </a:ext>
            </a:extLst>
          </p:cNvPr>
          <p:cNvSpPr/>
          <p:nvPr/>
        </p:nvSpPr>
        <p:spPr>
          <a:xfrm>
            <a:off x="1059404" y="1852369"/>
            <a:ext cx="1818525" cy="750656"/>
          </a:xfrm>
          <a:prstGeom prst="roundRect">
            <a:avLst/>
          </a:prstGeom>
          <a:solidFill>
            <a:srgbClr val="E48312">
              <a:alpha val="50196"/>
            </a:srgbClr>
          </a:solidFill>
          <a:ln w="19050">
            <a:solidFill>
              <a:srgbClr val="A7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Reduce PKR</a:t>
            </a:r>
          </a:p>
        </p:txBody>
      </p:sp>
      <p:sp>
        <p:nvSpPr>
          <p:cNvPr id="20" name="Rectangle: Rounded Corners 19">
            <a:extLst>
              <a:ext uri="{FF2B5EF4-FFF2-40B4-BE49-F238E27FC236}">
                <a16:creationId xmlns:a16="http://schemas.microsoft.com/office/drawing/2014/main" id="{1717E39D-CEAE-40D7-886B-93AA4481BB7B}"/>
              </a:ext>
            </a:extLst>
          </p:cNvPr>
          <p:cNvSpPr/>
          <p:nvPr/>
        </p:nvSpPr>
        <p:spPr>
          <a:xfrm>
            <a:off x="1060075" y="2719060"/>
            <a:ext cx="1818525" cy="750656"/>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Robot-Repulsion Vector</a:t>
            </a:r>
          </a:p>
        </p:txBody>
      </p:sp>
      <p:sp>
        <p:nvSpPr>
          <p:cNvPr id="21" name="Rectangle: Rounded Corners 20">
            <a:extLst>
              <a:ext uri="{FF2B5EF4-FFF2-40B4-BE49-F238E27FC236}">
                <a16:creationId xmlns:a16="http://schemas.microsoft.com/office/drawing/2014/main" id="{77FEC196-2D6D-41BE-8B8D-3B764E1EADA3}"/>
              </a:ext>
            </a:extLst>
          </p:cNvPr>
          <p:cNvSpPr/>
          <p:nvPr/>
        </p:nvSpPr>
        <p:spPr>
          <a:xfrm>
            <a:off x="1059403" y="3585751"/>
            <a:ext cx="1818525" cy="750656"/>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Increase/ Reduce RSR</a:t>
            </a:r>
          </a:p>
        </p:txBody>
      </p:sp>
      <p:sp>
        <p:nvSpPr>
          <p:cNvPr id="22" name="Rectangle: Rounded Corners 21">
            <a:extLst>
              <a:ext uri="{FF2B5EF4-FFF2-40B4-BE49-F238E27FC236}">
                <a16:creationId xmlns:a16="http://schemas.microsoft.com/office/drawing/2014/main" id="{BBA12407-753A-47C5-84BC-209ADBD1542B}"/>
              </a:ext>
            </a:extLst>
          </p:cNvPr>
          <p:cNvSpPr/>
          <p:nvPr/>
        </p:nvSpPr>
        <p:spPr>
          <a:xfrm>
            <a:off x="1059403" y="4454244"/>
            <a:ext cx="1818525" cy="750657"/>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Sum Vectors</a:t>
            </a:r>
          </a:p>
        </p:txBody>
      </p:sp>
      <p:sp>
        <p:nvSpPr>
          <p:cNvPr id="23" name="Rectangle: Rounded Corners 22">
            <a:extLst>
              <a:ext uri="{FF2B5EF4-FFF2-40B4-BE49-F238E27FC236}">
                <a16:creationId xmlns:a16="http://schemas.microsoft.com/office/drawing/2014/main" id="{0E0D5394-98F9-46F7-9ED9-AD774100F8F1}"/>
              </a:ext>
            </a:extLst>
          </p:cNvPr>
          <p:cNvSpPr/>
          <p:nvPr/>
        </p:nvSpPr>
        <p:spPr>
          <a:xfrm>
            <a:off x="1059403" y="5319133"/>
            <a:ext cx="1818525" cy="750657"/>
          </a:xfrm>
          <a:prstGeom prst="roundRect">
            <a:avLst/>
          </a:prstGeom>
          <a:solidFill>
            <a:srgbClr val="E48312">
              <a:alpha val="50196"/>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Scale Velocity</a:t>
            </a:r>
          </a:p>
        </p:txBody>
      </p:sp>
    </p:spTree>
    <p:extLst>
      <p:ext uri="{BB962C8B-B14F-4D97-AF65-F5344CB8AC3E}">
        <p14:creationId xmlns:p14="http://schemas.microsoft.com/office/powerpoint/2010/main" val="213742103"/>
      </p:ext>
    </p:extLst>
  </p:cSld>
  <p:clrMapOvr>
    <a:masterClrMapping/>
  </p:clrMapOvr>
  <mc:AlternateContent xmlns:mc="http://schemas.openxmlformats.org/markup-compatibility/2006" xmlns:p14="http://schemas.microsoft.com/office/powerpoint/2010/main">
    <mc:Choice Requires="p14">
      <p:transition spd="slow" p14:dur="2000" advTm="12548"/>
    </mc:Choice>
    <mc:Fallback xmlns="">
      <p:transition spd="slow" advTm="1254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CB8-B269-4598-B0C3-4AB011C09622}"/>
              </a:ext>
            </a:extLst>
          </p:cNvPr>
          <p:cNvSpPr>
            <a:spLocks noGrp="1"/>
          </p:cNvSpPr>
          <p:nvPr>
            <p:ph type="title"/>
          </p:nvPr>
        </p:nvSpPr>
        <p:spPr/>
        <p:txBody>
          <a:bodyPr/>
          <a:lstStyle/>
          <a:p>
            <a:r>
              <a:rPr lang="en-US" dirty="0"/>
              <a:t>Scalability Test</a:t>
            </a:r>
          </a:p>
        </p:txBody>
      </p:sp>
      <p:sp>
        <p:nvSpPr>
          <p:cNvPr id="3" name="Content Placeholder 2">
            <a:extLst>
              <a:ext uri="{FF2B5EF4-FFF2-40B4-BE49-F238E27FC236}">
                <a16:creationId xmlns:a16="http://schemas.microsoft.com/office/drawing/2014/main" id="{DC397D8C-3991-4748-B1DE-849E675B10FF}"/>
              </a:ext>
            </a:extLst>
          </p:cNvPr>
          <p:cNvSpPr>
            <a:spLocks noGrp="1"/>
          </p:cNvSpPr>
          <p:nvPr>
            <p:ph idx="1"/>
          </p:nvPr>
        </p:nvSpPr>
        <p:spPr/>
        <p:txBody>
          <a:bodyPr>
            <a:normAutofit/>
          </a:bodyPr>
          <a:lstStyle/>
          <a:p>
            <a:r>
              <a:rPr lang="en-US" sz="3600" dirty="0"/>
              <a:t>Vary Number of Robots</a:t>
            </a:r>
          </a:p>
          <a:p>
            <a:pPr lvl="1"/>
            <a:r>
              <a:rPr lang="en-US" sz="3200" dirty="0"/>
              <a:t>10 robots</a:t>
            </a:r>
          </a:p>
          <a:p>
            <a:pPr lvl="1"/>
            <a:r>
              <a:rPr lang="en-US" sz="3200" dirty="0"/>
              <a:t>50 robots</a:t>
            </a:r>
          </a:p>
          <a:p>
            <a:pPr lvl="1"/>
            <a:r>
              <a:rPr lang="en-US" sz="3200" dirty="0"/>
              <a:t>100 robots</a:t>
            </a:r>
          </a:p>
        </p:txBody>
      </p:sp>
    </p:spTree>
    <p:extLst>
      <p:ext uri="{BB962C8B-B14F-4D97-AF65-F5344CB8AC3E}">
        <p14:creationId xmlns:p14="http://schemas.microsoft.com/office/powerpoint/2010/main" val="497863530"/>
      </p:ext>
    </p:extLst>
  </p:cSld>
  <p:clrMapOvr>
    <a:masterClrMapping/>
  </p:clrMapOvr>
  <mc:AlternateContent xmlns:mc="http://schemas.openxmlformats.org/markup-compatibility/2006" xmlns:p14="http://schemas.microsoft.com/office/powerpoint/2010/main">
    <mc:Choice Requires="p14">
      <p:transition spd="slow" p14:dur="2000" advTm="26736"/>
    </mc:Choice>
    <mc:Fallback xmlns="">
      <p:transition spd="slow" advTm="2673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CB8-B269-4598-B0C3-4AB011C09622}"/>
              </a:ext>
            </a:extLst>
          </p:cNvPr>
          <p:cNvSpPr>
            <a:spLocks noGrp="1"/>
          </p:cNvSpPr>
          <p:nvPr>
            <p:ph type="title"/>
          </p:nvPr>
        </p:nvSpPr>
        <p:spPr/>
        <p:txBody>
          <a:bodyPr/>
          <a:lstStyle/>
          <a:p>
            <a:r>
              <a:rPr lang="en-US" dirty="0"/>
              <a:t>Scalability Test Results</a:t>
            </a:r>
          </a:p>
        </p:txBody>
      </p:sp>
      <p:pic>
        <p:nvPicPr>
          <p:cNvPr id="9" name="Content Placeholder 8" descr="Diagram&#10;&#10;Description automatically generated">
            <a:extLst>
              <a:ext uri="{FF2B5EF4-FFF2-40B4-BE49-F238E27FC236}">
                <a16:creationId xmlns:a16="http://schemas.microsoft.com/office/drawing/2014/main" id="{1EA6E5DE-E8DA-4AFB-86C0-84FC1408FD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6963" y="2204190"/>
            <a:ext cx="10058400" cy="3306871"/>
          </a:xfrm>
        </p:spPr>
      </p:pic>
    </p:spTree>
    <p:extLst>
      <p:ext uri="{BB962C8B-B14F-4D97-AF65-F5344CB8AC3E}">
        <p14:creationId xmlns:p14="http://schemas.microsoft.com/office/powerpoint/2010/main" val="1021011118"/>
      </p:ext>
    </p:extLst>
  </p:cSld>
  <p:clrMapOvr>
    <a:masterClrMapping/>
  </p:clrMapOvr>
  <mc:AlternateContent xmlns:mc="http://schemas.openxmlformats.org/markup-compatibility/2006" xmlns:p14="http://schemas.microsoft.com/office/powerpoint/2010/main">
    <mc:Choice Requires="p14">
      <p:transition spd="slow" p14:dur="2000" advTm="40482"/>
    </mc:Choice>
    <mc:Fallback xmlns="">
      <p:transition spd="slow" advTm="4048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CB8-B269-4598-B0C3-4AB011C09622}"/>
              </a:ext>
            </a:extLst>
          </p:cNvPr>
          <p:cNvSpPr>
            <a:spLocks noGrp="1"/>
          </p:cNvSpPr>
          <p:nvPr>
            <p:ph type="title"/>
          </p:nvPr>
        </p:nvSpPr>
        <p:spPr/>
        <p:txBody>
          <a:bodyPr/>
          <a:lstStyle/>
          <a:p>
            <a:r>
              <a:rPr lang="en-US" dirty="0"/>
              <a:t>Scalability Test Results</a:t>
            </a:r>
          </a:p>
        </p:txBody>
      </p:sp>
      <p:pic>
        <p:nvPicPr>
          <p:cNvPr id="6" name="Content Placeholder 5" descr="Diagram&#10;&#10;Description automatically generated with medium confidence">
            <a:extLst>
              <a:ext uri="{FF2B5EF4-FFF2-40B4-BE49-F238E27FC236}">
                <a16:creationId xmlns:a16="http://schemas.microsoft.com/office/drawing/2014/main" id="{291C74F7-1C0B-410A-B1B7-43AE2E667D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6963" y="2202510"/>
            <a:ext cx="10058400" cy="3310230"/>
          </a:xfrm>
        </p:spPr>
      </p:pic>
    </p:spTree>
    <p:extLst>
      <p:ext uri="{BB962C8B-B14F-4D97-AF65-F5344CB8AC3E}">
        <p14:creationId xmlns:p14="http://schemas.microsoft.com/office/powerpoint/2010/main" val="3718020207"/>
      </p:ext>
    </p:extLst>
  </p:cSld>
  <p:clrMapOvr>
    <a:masterClrMapping/>
  </p:clrMapOvr>
  <mc:AlternateContent xmlns:mc="http://schemas.openxmlformats.org/markup-compatibility/2006" xmlns:p14="http://schemas.microsoft.com/office/powerpoint/2010/main">
    <mc:Choice Requires="p14">
      <p:transition spd="slow" p14:dur="2000" advTm="14661"/>
    </mc:Choice>
    <mc:Fallback xmlns="">
      <p:transition spd="slow" advTm="1466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CB8-B269-4598-B0C3-4AB011C09622}"/>
              </a:ext>
            </a:extLst>
          </p:cNvPr>
          <p:cNvSpPr>
            <a:spLocks noGrp="1"/>
          </p:cNvSpPr>
          <p:nvPr>
            <p:ph type="title"/>
          </p:nvPr>
        </p:nvSpPr>
        <p:spPr/>
        <p:txBody>
          <a:bodyPr/>
          <a:lstStyle/>
          <a:p>
            <a:r>
              <a:rPr lang="en-US" dirty="0"/>
              <a:t>Scalability Test Results</a:t>
            </a:r>
          </a:p>
        </p:txBody>
      </p:sp>
      <p:pic>
        <p:nvPicPr>
          <p:cNvPr id="8" name="Content Placeholder 7" descr="Chart&#10;&#10;Description automatically generated with medium confidence">
            <a:extLst>
              <a:ext uri="{FF2B5EF4-FFF2-40B4-BE49-F238E27FC236}">
                <a16:creationId xmlns:a16="http://schemas.microsoft.com/office/drawing/2014/main" id="{CDB29D3A-112D-473F-82D1-4D755680BA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6963" y="2183777"/>
            <a:ext cx="10058400" cy="3347696"/>
          </a:xfrm>
        </p:spPr>
      </p:pic>
    </p:spTree>
    <p:extLst>
      <p:ext uri="{BB962C8B-B14F-4D97-AF65-F5344CB8AC3E}">
        <p14:creationId xmlns:p14="http://schemas.microsoft.com/office/powerpoint/2010/main" val="117578589"/>
      </p:ext>
    </p:extLst>
  </p:cSld>
  <p:clrMapOvr>
    <a:masterClrMapping/>
  </p:clrMapOvr>
  <mc:AlternateContent xmlns:mc="http://schemas.openxmlformats.org/markup-compatibility/2006" xmlns:p14="http://schemas.microsoft.com/office/powerpoint/2010/main">
    <mc:Choice Requires="p14">
      <p:transition spd="slow" p14:dur="2000" advTm="28988"/>
    </mc:Choice>
    <mc:Fallback xmlns="">
      <p:transition spd="slow" advTm="2898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CB8-B269-4598-B0C3-4AB011C09622}"/>
              </a:ext>
            </a:extLst>
          </p:cNvPr>
          <p:cNvSpPr>
            <a:spLocks noGrp="1"/>
          </p:cNvSpPr>
          <p:nvPr>
            <p:ph type="title"/>
          </p:nvPr>
        </p:nvSpPr>
        <p:spPr/>
        <p:txBody>
          <a:bodyPr/>
          <a:lstStyle/>
          <a:p>
            <a:r>
              <a:rPr lang="en-US" dirty="0"/>
              <a:t>Scalability Test Results</a:t>
            </a:r>
          </a:p>
        </p:txBody>
      </p:sp>
      <p:pic>
        <p:nvPicPr>
          <p:cNvPr id="5" name="Content Placeholder 4" descr="Chart&#10;&#10;Description automatically generated">
            <a:extLst>
              <a:ext uri="{FF2B5EF4-FFF2-40B4-BE49-F238E27FC236}">
                <a16:creationId xmlns:a16="http://schemas.microsoft.com/office/drawing/2014/main" id="{B6F58944-109D-4DCC-88C2-EEE94C5966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6963" y="2216222"/>
            <a:ext cx="10058400" cy="3282807"/>
          </a:xfrm>
        </p:spPr>
      </p:pic>
    </p:spTree>
    <p:extLst>
      <p:ext uri="{BB962C8B-B14F-4D97-AF65-F5344CB8AC3E}">
        <p14:creationId xmlns:p14="http://schemas.microsoft.com/office/powerpoint/2010/main" val="640476636"/>
      </p:ext>
    </p:extLst>
  </p:cSld>
  <p:clrMapOvr>
    <a:masterClrMapping/>
  </p:clrMapOvr>
  <mc:AlternateContent xmlns:mc="http://schemas.openxmlformats.org/markup-compatibility/2006" xmlns:p14="http://schemas.microsoft.com/office/powerpoint/2010/main">
    <mc:Choice Requires="p14">
      <p:transition spd="slow" p14:dur="2000" advTm="13779"/>
    </mc:Choice>
    <mc:Fallback xmlns="">
      <p:transition spd="slow" advTm="1377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CB8-B269-4598-B0C3-4AB011C09622}"/>
              </a:ext>
            </a:extLst>
          </p:cNvPr>
          <p:cNvSpPr>
            <a:spLocks noGrp="1"/>
          </p:cNvSpPr>
          <p:nvPr>
            <p:ph type="title"/>
          </p:nvPr>
        </p:nvSpPr>
        <p:spPr/>
        <p:txBody>
          <a:bodyPr/>
          <a:lstStyle/>
          <a:p>
            <a:r>
              <a:rPr lang="en-US" dirty="0"/>
              <a:t>Scalability Test 50-Robot Video </a:t>
            </a:r>
          </a:p>
        </p:txBody>
      </p:sp>
      <p:pic>
        <p:nvPicPr>
          <p:cNvPr id="6" name="r50">
            <a:hlinkClick r:id="" action="ppaction://media"/>
            <a:extLst>
              <a:ext uri="{FF2B5EF4-FFF2-40B4-BE49-F238E27FC236}">
                <a16:creationId xmlns:a16="http://schemas.microsoft.com/office/drawing/2014/main" id="{9A95F84F-AF75-49F2-B679-1DEE4B634F07}"/>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3454718" y="1846263"/>
            <a:ext cx="5364162" cy="4022725"/>
          </a:xfrm>
        </p:spPr>
      </p:pic>
    </p:spTree>
    <p:custDataLst>
      <p:tags r:id="rId1"/>
    </p:custDataLst>
    <p:extLst>
      <p:ext uri="{BB962C8B-B14F-4D97-AF65-F5344CB8AC3E}">
        <p14:creationId xmlns:p14="http://schemas.microsoft.com/office/powerpoint/2010/main" val="2229420308"/>
      </p:ext>
    </p:extLst>
  </p:cSld>
  <p:clrMapOvr>
    <a:masterClrMapping/>
  </p:clrMapOvr>
  <mc:AlternateContent xmlns:mc="http://schemas.openxmlformats.org/markup-compatibility/2006" xmlns:p14="http://schemas.microsoft.com/office/powerpoint/2010/main">
    <mc:Choice Requires="p14">
      <p:transition spd="slow" p14:dur="2000" advTm="48085"/>
    </mc:Choice>
    <mc:Fallback xmlns="">
      <p:transition spd="slow" advTm="48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13463" objId="6"/>
        <p14:stopEvt time="46830" objId="6"/>
        <p14:playEvt time="47552" objId="6"/>
        <p14:stopEvt time="48085"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CB8-B269-4598-B0C3-4AB011C09622}"/>
              </a:ext>
            </a:extLst>
          </p:cNvPr>
          <p:cNvSpPr>
            <a:spLocks noGrp="1"/>
          </p:cNvSpPr>
          <p:nvPr>
            <p:ph type="title"/>
          </p:nvPr>
        </p:nvSpPr>
        <p:spPr/>
        <p:txBody>
          <a:bodyPr/>
          <a:lstStyle/>
          <a:p>
            <a:r>
              <a:rPr lang="en-US" dirty="0"/>
              <a:t>Scalability Test Results</a:t>
            </a:r>
          </a:p>
        </p:txBody>
      </p:sp>
      <p:pic>
        <p:nvPicPr>
          <p:cNvPr id="4" name="Content Placeholder 3" descr="Diagram&#10;&#10;Description automatically generated">
            <a:extLst>
              <a:ext uri="{FF2B5EF4-FFF2-40B4-BE49-F238E27FC236}">
                <a16:creationId xmlns:a16="http://schemas.microsoft.com/office/drawing/2014/main" id="{FC8BA88A-9CE8-4B70-B6FE-8712B87D21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7675" y="1778456"/>
            <a:ext cx="8396649" cy="4497065"/>
          </a:xfrm>
        </p:spPr>
      </p:pic>
    </p:spTree>
    <p:extLst>
      <p:ext uri="{BB962C8B-B14F-4D97-AF65-F5344CB8AC3E}">
        <p14:creationId xmlns:p14="http://schemas.microsoft.com/office/powerpoint/2010/main" val="1285397812"/>
      </p:ext>
    </p:extLst>
  </p:cSld>
  <p:clrMapOvr>
    <a:masterClrMapping/>
  </p:clrMapOvr>
  <mc:AlternateContent xmlns:mc="http://schemas.openxmlformats.org/markup-compatibility/2006" xmlns:p14="http://schemas.microsoft.com/office/powerpoint/2010/main">
    <mc:Choice Requires="p14">
      <p:transition spd="slow" p14:dur="2000" advTm="79654"/>
    </mc:Choice>
    <mc:Fallback xmlns="">
      <p:transition spd="slow" advTm="7965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8033-7425-4A3A-9443-6D2359F93AA1}"/>
              </a:ext>
            </a:extLst>
          </p:cNvPr>
          <p:cNvSpPr>
            <a:spLocks noGrp="1"/>
          </p:cNvSpPr>
          <p:nvPr>
            <p:ph type="title"/>
          </p:nvPr>
        </p:nvSpPr>
        <p:spPr/>
        <p:txBody>
          <a:bodyPr/>
          <a:lstStyle/>
          <a:p>
            <a:r>
              <a:rPr lang="en-US" dirty="0"/>
              <a:t>Other Tests</a:t>
            </a:r>
          </a:p>
        </p:txBody>
      </p:sp>
      <p:pic>
        <p:nvPicPr>
          <p:cNvPr id="7" name="Content Placeholder 6" descr="Chart&#10;&#10;Description automatically generated with low confidence">
            <a:extLst>
              <a:ext uri="{FF2B5EF4-FFF2-40B4-BE49-F238E27FC236}">
                <a16:creationId xmlns:a16="http://schemas.microsoft.com/office/drawing/2014/main" id="{101F8E72-3EE9-4D9E-B229-2AE0183EAB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7961" y="1881163"/>
            <a:ext cx="5936077" cy="4450361"/>
          </a:xfrm>
        </p:spPr>
      </p:pic>
      <p:sp>
        <p:nvSpPr>
          <p:cNvPr id="8" name="TextBox 7">
            <a:extLst>
              <a:ext uri="{FF2B5EF4-FFF2-40B4-BE49-F238E27FC236}">
                <a16:creationId xmlns:a16="http://schemas.microsoft.com/office/drawing/2014/main" id="{021DF679-EB40-4EFF-9837-732DB875284B}"/>
              </a:ext>
            </a:extLst>
          </p:cNvPr>
          <p:cNvSpPr txBox="1"/>
          <p:nvPr/>
        </p:nvSpPr>
        <p:spPr>
          <a:xfrm>
            <a:off x="240030" y="3072795"/>
            <a:ext cx="3440430" cy="1569660"/>
          </a:xfrm>
          <a:prstGeom prst="rect">
            <a:avLst/>
          </a:prstGeom>
          <a:noFill/>
        </p:spPr>
        <p:txBody>
          <a:bodyPr wrap="square" rtlCol="0">
            <a:spAutoFit/>
          </a:bodyPr>
          <a:lstStyle/>
          <a:p>
            <a:r>
              <a:rPr lang="en-US" sz="3200" dirty="0"/>
              <a:t>Large RSR increase</a:t>
            </a:r>
          </a:p>
          <a:p>
            <a:endParaRPr lang="en-US" sz="3200" dirty="0"/>
          </a:p>
          <a:p>
            <a:r>
              <a:rPr lang="en-US" sz="3200" dirty="0"/>
              <a:t>Small RSR decrease</a:t>
            </a:r>
          </a:p>
        </p:txBody>
      </p:sp>
    </p:spTree>
    <p:extLst>
      <p:ext uri="{BB962C8B-B14F-4D97-AF65-F5344CB8AC3E}">
        <p14:creationId xmlns:p14="http://schemas.microsoft.com/office/powerpoint/2010/main" val="3138866256"/>
      </p:ext>
    </p:extLst>
  </p:cSld>
  <p:clrMapOvr>
    <a:masterClrMapping/>
  </p:clrMapOvr>
  <mc:AlternateContent xmlns:mc="http://schemas.openxmlformats.org/markup-compatibility/2006" xmlns:p14="http://schemas.microsoft.com/office/powerpoint/2010/main">
    <mc:Choice Requires="p14">
      <p:transition spd="slow" p14:dur="2000" advTm="57247"/>
    </mc:Choice>
    <mc:Fallback xmlns="">
      <p:transition spd="slow" advTm="5724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771B-52FE-47C5-A0CE-CAA1DCFB9C77}"/>
              </a:ext>
            </a:extLst>
          </p:cNvPr>
          <p:cNvSpPr>
            <a:spLocks noGrp="1"/>
          </p:cNvSpPr>
          <p:nvPr>
            <p:ph type="title"/>
          </p:nvPr>
        </p:nvSpPr>
        <p:spPr/>
        <p:txBody>
          <a:bodyPr/>
          <a:lstStyle/>
          <a:p>
            <a:r>
              <a:rPr lang="en-US" dirty="0"/>
              <a:t>Pattern Formation</a:t>
            </a:r>
          </a:p>
        </p:txBody>
      </p:sp>
      <p:sp>
        <p:nvSpPr>
          <p:cNvPr id="3" name="Content Placeholder 2">
            <a:extLst>
              <a:ext uri="{FF2B5EF4-FFF2-40B4-BE49-F238E27FC236}">
                <a16:creationId xmlns:a16="http://schemas.microsoft.com/office/drawing/2014/main" id="{0E1D29D3-C131-404B-8BCC-BDF90C2DC92A}"/>
              </a:ext>
            </a:extLst>
          </p:cNvPr>
          <p:cNvSpPr>
            <a:spLocks noGrp="1"/>
          </p:cNvSpPr>
          <p:nvPr>
            <p:ph idx="1"/>
          </p:nvPr>
        </p:nvSpPr>
        <p:spPr/>
        <p:txBody>
          <a:bodyPr/>
          <a:lstStyle/>
          <a:p>
            <a:r>
              <a:rPr lang="en-US" dirty="0"/>
              <a:t>Pattern Formation</a:t>
            </a:r>
          </a:p>
          <a:p>
            <a:pPr lvl="1"/>
            <a:r>
              <a:rPr lang="en-US" dirty="0"/>
              <a:t>Difficult</a:t>
            </a:r>
          </a:p>
          <a:p>
            <a:pPr lvl="1"/>
            <a:r>
              <a:rPr lang="en-US" dirty="0"/>
              <a:t>Varied approaches</a:t>
            </a:r>
          </a:p>
          <a:p>
            <a:r>
              <a:rPr lang="en-US" b="1" dirty="0"/>
              <a:t>Goal</a:t>
            </a:r>
            <a:r>
              <a:rPr lang="en-US" dirty="0"/>
              <a:t>: Pattern formation that uses mean shift</a:t>
            </a:r>
          </a:p>
          <a:p>
            <a:r>
              <a:rPr lang="en-US" b="1" dirty="0"/>
              <a:t>Idea</a:t>
            </a:r>
            <a:r>
              <a:rPr lang="en-US" dirty="0"/>
              <a:t>: Create pattern using data points. Robots perform mean shift to approach.</a:t>
            </a:r>
          </a:p>
          <a:p>
            <a:endParaRPr lang="en-US" dirty="0"/>
          </a:p>
        </p:txBody>
      </p:sp>
      <p:pic>
        <p:nvPicPr>
          <p:cNvPr id="5" name="Picture 4" descr="A picture containing text, clock&#10;&#10;Description automatically generated">
            <a:extLst>
              <a:ext uri="{FF2B5EF4-FFF2-40B4-BE49-F238E27FC236}">
                <a16:creationId xmlns:a16="http://schemas.microsoft.com/office/drawing/2014/main" id="{6113D276-93EE-468B-B3C8-03C8FF6D2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539" y="3760470"/>
            <a:ext cx="5415402" cy="2434590"/>
          </a:xfrm>
          <a:prstGeom prst="rect">
            <a:avLst/>
          </a:prstGeom>
        </p:spPr>
      </p:pic>
    </p:spTree>
    <p:extLst>
      <p:ext uri="{BB962C8B-B14F-4D97-AF65-F5344CB8AC3E}">
        <p14:creationId xmlns:p14="http://schemas.microsoft.com/office/powerpoint/2010/main" val="1263605948"/>
      </p:ext>
    </p:extLst>
  </p:cSld>
  <p:clrMapOvr>
    <a:masterClrMapping/>
  </p:clrMapOvr>
  <mc:AlternateContent xmlns:mc="http://schemas.openxmlformats.org/markup-compatibility/2006" xmlns:p14="http://schemas.microsoft.com/office/powerpoint/2010/main">
    <mc:Choice Requires="p14">
      <p:transition spd="slow" p14:dur="2000" advTm="44383"/>
    </mc:Choice>
    <mc:Fallback xmlns="">
      <p:transition spd="slow" advTm="4438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9E5E-1F15-41D0-ACFE-E50F7520A87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BB16476-4F03-4D0D-88D8-F267B7F79055}"/>
              </a:ext>
            </a:extLst>
          </p:cNvPr>
          <p:cNvSpPr>
            <a:spLocks noGrp="1"/>
          </p:cNvSpPr>
          <p:nvPr>
            <p:ph idx="1"/>
          </p:nvPr>
        </p:nvSpPr>
        <p:spPr/>
        <p:txBody>
          <a:bodyPr>
            <a:normAutofit/>
          </a:bodyPr>
          <a:lstStyle/>
          <a:p>
            <a:r>
              <a:rPr lang="en-US" sz="2800" dirty="0"/>
              <a:t>-Parallel robot movement</a:t>
            </a:r>
          </a:p>
          <a:p>
            <a:r>
              <a:rPr lang="en-US" sz="2800" dirty="0"/>
              <a:t>-Shows promise of scalability</a:t>
            </a:r>
          </a:p>
          <a:p>
            <a:r>
              <a:rPr lang="en-US" sz="2800" dirty="0"/>
              <a:t>-Modular robot parameters</a:t>
            </a:r>
          </a:p>
          <a:p>
            <a:endParaRPr lang="en-US" sz="2800" dirty="0"/>
          </a:p>
        </p:txBody>
      </p:sp>
    </p:spTree>
    <p:extLst>
      <p:ext uri="{BB962C8B-B14F-4D97-AF65-F5344CB8AC3E}">
        <p14:creationId xmlns:p14="http://schemas.microsoft.com/office/powerpoint/2010/main" val="2180815742"/>
      </p:ext>
    </p:extLst>
  </p:cSld>
  <p:clrMapOvr>
    <a:masterClrMapping/>
  </p:clrMapOvr>
  <mc:AlternateContent xmlns:mc="http://schemas.openxmlformats.org/markup-compatibility/2006" xmlns:p14="http://schemas.microsoft.com/office/powerpoint/2010/main">
    <mc:Choice Requires="p14">
      <p:transition spd="slow" p14:dur="2000" advTm="37917"/>
    </mc:Choice>
    <mc:Fallback xmlns="">
      <p:transition spd="slow" advTm="3791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14D48FD-6A32-4F23-9D7D-E654ED429C58}"/>
              </a:ext>
            </a:extLst>
          </p:cNvPr>
          <p:cNvSpPr>
            <a:spLocks noGrp="1"/>
          </p:cNvSpPr>
          <p:nvPr>
            <p:ph type="title"/>
          </p:nvPr>
        </p:nvSpPr>
        <p:spPr>
          <a:xfrm>
            <a:off x="3836504" y="758952"/>
            <a:ext cx="7319175" cy="3566160"/>
          </a:xfrm>
        </p:spPr>
        <p:txBody>
          <a:bodyPr vert="horz" lIns="91440" tIns="45720" rIns="91440" bIns="45720" rtlCol="0" anchor="b">
            <a:normAutofit/>
          </a:bodyPr>
          <a:lstStyle/>
          <a:p>
            <a:r>
              <a:rPr lang="en-US" sz="8000" dirty="0">
                <a:solidFill>
                  <a:schemeClr val="tx1">
                    <a:lumMod val="85000"/>
                    <a:lumOff val="15000"/>
                  </a:schemeClr>
                </a:solidFill>
              </a:rPr>
              <a:t>Questions</a:t>
            </a:r>
          </a:p>
        </p:txBody>
      </p:sp>
      <p:pic>
        <p:nvPicPr>
          <p:cNvPr id="7" name="Graphic 6" descr="Help">
            <a:extLst>
              <a:ext uri="{FF2B5EF4-FFF2-40B4-BE49-F238E27FC236}">
                <a16:creationId xmlns:a16="http://schemas.microsoft.com/office/drawing/2014/main" id="{3EB74033-A4A8-447E-B669-59E7E4F7A9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818" y="1944907"/>
            <a:ext cx="2449486" cy="2449486"/>
          </a:xfrm>
          <a:prstGeom prst="rect">
            <a:avLst/>
          </a:prstGeom>
        </p:spPr>
      </p:pic>
      <p:sp>
        <p:nvSpPr>
          <p:cNvPr id="20" name="Rectangle 19">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1D157858-4270-47F8-86CA-1EA8488AC88E}"/>
              </a:ext>
            </a:extLst>
          </p:cNvPr>
          <p:cNvSpPr txBox="1"/>
          <p:nvPr/>
        </p:nvSpPr>
        <p:spPr>
          <a:xfrm>
            <a:off x="4168028" y="5764316"/>
            <a:ext cx="7844902" cy="369332"/>
          </a:xfrm>
          <a:prstGeom prst="rect">
            <a:avLst/>
          </a:prstGeom>
          <a:noFill/>
        </p:spPr>
        <p:txBody>
          <a:bodyPr wrap="square" rtlCol="0">
            <a:spAutoFit/>
          </a:bodyPr>
          <a:lstStyle/>
          <a:p>
            <a:r>
              <a:rPr lang="en-US" sz="1800" cap="none" dirty="0">
                <a:solidFill>
                  <a:schemeClr val="bg1">
                    <a:lumMod val="65000"/>
                  </a:schemeClr>
                </a:solidFill>
              </a:rPr>
              <a:t>Contact: 	chase.vickery@uky.edu</a:t>
            </a:r>
            <a:endParaRPr lang="en-US" dirty="0">
              <a:solidFill>
                <a:schemeClr val="bg1">
                  <a:lumMod val="65000"/>
                </a:schemeClr>
              </a:solidFill>
            </a:endParaRPr>
          </a:p>
        </p:txBody>
      </p:sp>
    </p:spTree>
    <p:extLst>
      <p:ext uri="{BB962C8B-B14F-4D97-AF65-F5344CB8AC3E}">
        <p14:creationId xmlns:p14="http://schemas.microsoft.com/office/powerpoint/2010/main" val="159644434"/>
      </p:ext>
    </p:extLst>
  </p:cSld>
  <p:clrMapOvr>
    <a:masterClrMapping/>
  </p:clrMapOvr>
  <mc:AlternateContent xmlns:mc="http://schemas.openxmlformats.org/markup-compatibility/2006" xmlns:p14="http://schemas.microsoft.com/office/powerpoint/2010/main">
    <mc:Choice Requires="p14">
      <p:transition spd="slow" p14:dur="2000" advTm="7149"/>
    </mc:Choice>
    <mc:Fallback xmlns="">
      <p:transition spd="slow" advTm="714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A611-452A-493A-87FA-4FCFF5593E8B}"/>
              </a:ext>
            </a:extLst>
          </p:cNvPr>
          <p:cNvSpPr>
            <a:spLocks noGrp="1"/>
          </p:cNvSpPr>
          <p:nvPr>
            <p:ph type="title"/>
          </p:nvPr>
        </p:nvSpPr>
        <p:spPr/>
        <p:txBody>
          <a:bodyPr/>
          <a:lstStyle/>
          <a:p>
            <a:r>
              <a:rPr lang="en-US" dirty="0"/>
              <a:t>Appendix 1 (Filled Circle Pattern)</a:t>
            </a:r>
          </a:p>
        </p:txBody>
      </p:sp>
      <p:pic>
        <p:nvPicPr>
          <p:cNvPr id="5" name="Content Placeholder 4" descr="Chart, scatter chart, bubble chart&#10;&#10;Description automatically generated">
            <a:extLst>
              <a:ext uri="{FF2B5EF4-FFF2-40B4-BE49-F238E27FC236}">
                <a16:creationId xmlns:a16="http://schemas.microsoft.com/office/drawing/2014/main" id="{1BBEA3CE-8AAF-431A-9C8E-BA9F283214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6963" y="2095426"/>
            <a:ext cx="10058400" cy="3524399"/>
          </a:xfrm>
        </p:spPr>
      </p:pic>
    </p:spTree>
    <p:extLst>
      <p:ext uri="{BB962C8B-B14F-4D97-AF65-F5344CB8AC3E}">
        <p14:creationId xmlns:p14="http://schemas.microsoft.com/office/powerpoint/2010/main" val="36594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A611-452A-493A-87FA-4FCFF5593E8B}"/>
              </a:ext>
            </a:extLst>
          </p:cNvPr>
          <p:cNvSpPr>
            <a:spLocks noGrp="1"/>
          </p:cNvSpPr>
          <p:nvPr>
            <p:ph type="title"/>
          </p:nvPr>
        </p:nvSpPr>
        <p:spPr/>
        <p:txBody>
          <a:bodyPr/>
          <a:lstStyle/>
          <a:p>
            <a:r>
              <a:rPr lang="en-US" dirty="0"/>
              <a:t>Appendix 2 (Filled Circle Pattern)</a:t>
            </a:r>
          </a:p>
        </p:txBody>
      </p:sp>
      <p:pic>
        <p:nvPicPr>
          <p:cNvPr id="7" name="Content Placeholder 6" descr="Chart, diagram&#10;&#10;Description automatically generated">
            <a:extLst>
              <a:ext uri="{FF2B5EF4-FFF2-40B4-BE49-F238E27FC236}">
                <a16:creationId xmlns:a16="http://schemas.microsoft.com/office/drawing/2014/main" id="{D82AECDC-4753-483D-925A-BF662555B9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0096" y="1846263"/>
            <a:ext cx="8272133" cy="4022725"/>
          </a:xfrm>
        </p:spPr>
      </p:pic>
    </p:spTree>
    <p:extLst>
      <p:ext uri="{BB962C8B-B14F-4D97-AF65-F5344CB8AC3E}">
        <p14:creationId xmlns:p14="http://schemas.microsoft.com/office/powerpoint/2010/main" val="310294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A611-452A-493A-87FA-4FCFF5593E8B}"/>
              </a:ext>
            </a:extLst>
          </p:cNvPr>
          <p:cNvSpPr>
            <a:spLocks noGrp="1"/>
          </p:cNvSpPr>
          <p:nvPr>
            <p:ph type="title"/>
          </p:nvPr>
        </p:nvSpPr>
        <p:spPr>
          <a:xfrm>
            <a:off x="1097280" y="286603"/>
            <a:ext cx="10447020" cy="1450757"/>
          </a:xfrm>
        </p:spPr>
        <p:txBody>
          <a:bodyPr/>
          <a:lstStyle/>
          <a:p>
            <a:r>
              <a:rPr lang="en-US" dirty="0"/>
              <a:t>Appendix 3 (PKR Growth/Decay)</a:t>
            </a:r>
          </a:p>
        </p:txBody>
      </p:sp>
      <p:pic>
        <p:nvPicPr>
          <p:cNvPr id="6" name="Content Placeholder 5" descr="Diagram&#10;&#10;Description automatically generated">
            <a:extLst>
              <a:ext uri="{FF2B5EF4-FFF2-40B4-BE49-F238E27FC236}">
                <a16:creationId xmlns:a16="http://schemas.microsoft.com/office/drawing/2014/main" id="{6EE45066-5DF7-4C36-967F-98BB4B6E33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8901" y="1979246"/>
            <a:ext cx="5333559" cy="3998645"/>
          </a:xfrm>
        </p:spPr>
      </p:pic>
      <p:pic>
        <p:nvPicPr>
          <p:cNvPr id="9" name="Picture 8" descr="Chart&#10;&#10;Description automatically generated with low confidence">
            <a:extLst>
              <a:ext uri="{FF2B5EF4-FFF2-40B4-BE49-F238E27FC236}">
                <a16:creationId xmlns:a16="http://schemas.microsoft.com/office/drawing/2014/main" id="{8EFC499B-4A82-42E1-812E-BE1AC9E4D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540" y="1979246"/>
            <a:ext cx="5333559" cy="3998645"/>
          </a:xfrm>
          <a:prstGeom prst="rect">
            <a:avLst/>
          </a:prstGeom>
        </p:spPr>
      </p:pic>
    </p:spTree>
    <p:extLst>
      <p:ext uri="{BB962C8B-B14F-4D97-AF65-F5344CB8AC3E}">
        <p14:creationId xmlns:p14="http://schemas.microsoft.com/office/powerpoint/2010/main" val="1366929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E5DD-69FA-4741-9232-BC6A3A905E1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5693AD1-29E0-4894-B2D8-C5D16A59C537}"/>
              </a:ext>
            </a:extLst>
          </p:cNvPr>
          <p:cNvSpPr>
            <a:spLocks noGrp="1"/>
          </p:cNvSpPr>
          <p:nvPr>
            <p:ph idx="1"/>
          </p:nvPr>
        </p:nvSpPr>
        <p:spPr/>
        <p:txBody>
          <a:bodyPr/>
          <a:lstStyle/>
          <a:p>
            <a:r>
              <a:rPr lang="en-US" dirty="0"/>
              <a:t>- M. </a:t>
            </a:r>
            <a:r>
              <a:rPr lang="en-US" dirty="0" err="1"/>
              <a:t>Schranz</a:t>
            </a:r>
            <a:r>
              <a:rPr lang="en-US" dirty="0"/>
              <a:t>, M. </a:t>
            </a:r>
            <a:r>
              <a:rPr lang="en-US" dirty="0" err="1"/>
              <a:t>Umlauft</a:t>
            </a:r>
            <a:r>
              <a:rPr lang="en-US" dirty="0"/>
              <a:t>, M. </a:t>
            </a:r>
            <a:r>
              <a:rPr lang="en-US" dirty="0" err="1"/>
              <a:t>Sende</a:t>
            </a:r>
            <a:r>
              <a:rPr lang="en-US" dirty="0"/>
              <a:t>, W. </a:t>
            </a:r>
            <a:r>
              <a:rPr lang="en-US" dirty="0" err="1"/>
              <a:t>Elmenreich</a:t>
            </a:r>
            <a:r>
              <a:rPr lang="en-US" dirty="0"/>
              <a:t>, "Swarm Robotic Behaviors and Current Applications," Frontiers in Robotics and AI, April 2020. </a:t>
            </a:r>
          </a:p>
          <a:p>
            <a:r>
              <a:rPr lang="en-US" dirty="0"/>
              <a:t>- Y. Cheng, "Mean Shift, Mode Seeking, and Clustering," IEEE Transactions on Pattern Analysis and Machine Intelligence, vol. 17, no. 8, pp.790-799, August 1995.</a:t>
            </a:r>
          </a:p>
        </p:txBody>
      </p:sp>
    </p:spTree>
    <p:extLst>
      <p:ext uri="{BB962C8B-B14F-4D97-AF65-F5344CB8AC3E}">
        <p14:creationId xmlns:p14="http://schemas.microsoft.com/office/powerpoint/2010/main" val="166828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4602B8-8625-4187-8888-E9024B6E5265}"/>
              </a:ext>
            </a:extLst>
          </p:cNvPr>
          <p:cNvSpPr>
            <a:spLocks noGrp="1"/>
          </p:cNvSpPr>
          <p:nvPr>
            <p:ph type="title"/>
          </p:nvPr>
        </p:nvSpPr>
        <p:spPr>
          <a:xfrm>
            <a:off x="6411685" y="634946"/>
            <a:ext cx="5127171" cy="1450757"/>
          </a:xfrm>
        </p:spPr>
        <p:txBody>
          <a:bodyPr>
            <a:normAutofit/>
          </a:bodyPr>
          <a:lstStyle/>
          <a:p>
            <a:r>
              <a:rPr lang="en-US" dirty="0"/>
              <a:t>Mean Shift</a:t>
            </a:r>
          </a:p>
        </p:txBody>
      </p:sp>
      <p:pic>
        <p:nvPicPr>
          <p:cNvPr id="5" name="Picture 4">
            <a:extLst>
              <a:ext uri="{FF2B5EF4-FFF2-40B4-BE49-F238E27FC236}">
                <a16:creationId xmlns:a16="http://schemas.microsoft.com/office/drawing/2014/main" id="{7321F5E3-0CC0-4894-A914-58F542CC3C21}"/>
              </a:ext>
            </a:extLst>
          </p:cNvPr>
          <p:cNvPicPr>
            <a:picLocks noChangeAspect="1"/>
          </p:cNvPicPr>
          <p:nvPr/>
        </p:nvPicPr>
        <p:blipFill>
          <a:blip r:embed="rId3"/>
          <a:stretch>
            <a:fillRect/>
          </a:stretch>
        </p:blipFill>
        <p:spPr>
          <a:xfrm>
            <a:off x="643192" y="720344"/>
            <a:ext cx="5451627" cy="5097271"/>
          </a:xfrm>
          <a:prstGeom prst="rect">
            <a:avLst/>
          </a:prstGeom>
        </p:spPr>
      </p:pic>
      <p:cxnSp>
        <p:nvCxnSpPr>
          <p:cNvPr id="12" name="Straight Connector 1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74C797-C02E-4A0E-91B1-9A5D1BB72DE4}"/>
              </a:ext>
            </a:extLst>
          </p:cNvPr>
          <p:cNvSpPr>
            <a:spLocks noGrp="1"/>
          </p:cNvSpPr>
          <p:nvPr>
            <p:ph idx="1"/>
          </p:nvPr>
        </p:nvSpPr>
        <p:spPr>
          <a:xfrm>
            <a:off x="6411684" y="2198914"/>
            <a:ext cx="5127172" cy="1450754"/>
          </a:xfrm>
        </p:spPr>
        <p:txBody>
          <a:bodyPr>
            <a:normAutofit/>
          </a:bodyPr>
          <a:lstStyle/>
          <a:p>
            <a:r>
              <a:rPr lang="en-US" dirty="0"/>
              <a:t>- Iterative</a:t>
            </a:r>
          </a:p>
          <a:p>
            <a:r>
              <a:rPr lang="en-US" dirty="0"/>
              <a:t>- Seeks dense data regions</a:t>
            </a:r>
          </a:p>
          <a:p>
            <a:r>
              <a:rPr lang="en-US" dirty="0"/>
              <a:t>- Kernel window</a:t>
            </a:r>
          </a:p>
        </p:txBody>
      </p:sp>
      <p:sp>
        <p:nvSpPr>
          <p:cNvPr id="14" name="Rectangle 1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6542A2C-A0D7-43F7-9974-BB2D1F39C18A}"/>
                  </a:ext>
                </a:extLst>
              </p:cNvPr>
              <p:cNvSpPr txBox="1"/>
              <p:nvPr/>
            </p:nvSpPr>
            <p:spPr>
              <a:xfrm>
                <a:off x="5650787" y="4189296"/>
                <a:ext cx="6004978" cy="11351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𝑀</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nary>
                            <m:naryPr>
                              <m:chr m:val="∑"/>
                              <m:supHide m:val="on"/>
                              <m:ctrlPr>
                                <a:rPr lang="en-US" sz="3200" i="1">
                                  <a:latin typeface="Cambria Math" panose="02040503050406030204" pitchFamily="18" charset="0"/>
                                </a:rPr>
                              </m:ctrlPr>
                            </m:naryPr>
                            <m:sub>
                              <m:r>
                                <m:rPr>
                                  <m:brk m:alnAt="7"/>
                                </m:rPr>
                                <a:rPr lang="en-US" sz="3200" b="0" i="1" smtClean="0">
                                  <a:latin typeface="Cambria Math" panose="02040503050406030204" pitchFamily="18" charset="0"/>
                                </a:rPr>
                                <m:t>𝑝</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𝑃</m:t>
                              </m:r>
                            </m:sub>
                            <m:sup/>
                            <m:e>
                              <m:r>
                                <a:rPr lang="en-US" sz="3200" i="1">
                                  <a:latin typeface="Cambria Math" panose="02040503050406030204" pitchFamily="18" charset="0"/>
                                </a:rPr>
                                <m:t>𝐾</m:t>
                              </m:r>
                              <m:d>
                                <m:dPr>
                                  <m:ctrlPr>
                                    <a:rPr lang="en-US" sz="3200" i="1">
                                      <a:latin typeface="Cambria Math" panose="02040503050406030204" pitchFamily="18" charset="0"/>
                                    </a:rPr>
                                  </m:ctrlPr>
                                </m:dPr>
                                <m:e>
                                  <m:r>
                                    <a:rPr lang="en-US" sz="3200" i="1">
                                      <a:latin typeface="Cambria Math" panose="02040503050406030204" pitchFamily="18" charset="0"/>
                                    </a:rPr>
                                    <m:t>𝑝</m:t>
                                  </m:r>
                                  <m:r>
                                    <a:rPr lang="en-US" sz="3200" i="1">
                                      <a:latin typeface="Cambria Math" panose="02040503050406030204" pitchFamily="18" charset="0"/>
                                    </a:rPr>
                                    <m:t>−</m:t>
                                  </m:r>
                                  <m:r>
                                    <a:rPr lang="en-US" sz="3200" i="1">
                                      <a:latin typeface="Cambria Math" panose="02040503050406030204" pitchFamily="18" charset="0"/>
                                    </a:rPr>
                                    <m:t>𝑥</m:t>
                                  </m:r>
                                </m:e>
                              </m:d>
                              <m:r>
                                <a:rPr lang="en-US" sz="3200" i="1">
                                  <a:latin typeface="Cambria Math" panose="02040503050406030204" pitchFamily="18" charset="0"/>
                                </a:rPr>
                                <m:t>𝑝</m:t>
                              </m:r>
                            </m:e>
                          </m:nary>
                        </m:num>
                        <m:den>
                          <m:nary>
                            <m:naryPr>
                              <m:chr m:val="∑"/>
                              <m:supHide m:val="on"/>
                              <m:ctrlPr>
                                <a:rPr lang="en-US" sz="3200" i="1">
                                  <a:latin typeface="Cambria Math" panose="02040503050406030204" pitchFamily="18" charset="0"/>
                                </a:rPr>
                              </m:ctrlPr>
                            </m:naryPr>
                            <m:sub>
                              <m:r>
                                <m:rPr>
                                  <m:brk m:alnAt="7"/>
                                </m:rPr>
                                <a:rPr lang="en-US" sz="3200" i="1">
                                  <a:latin typeface="Cambria Math" panose="02040503050406030204" pitchFamily="18" charset="0"/>
                                </a:rPr>
                                <m:t>𝑝</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𝑃</m:t>
                              </m:r>
                            </m:sub>
                            <m:sup/>
                            <m:e>
                              <m:r>
                                <a:rPr lang="en-US" sz="3200" i="1">
                                  <a:latin typeface="Cambria Math" panose="02040503050406030204" pitchFamily="18" charset="0"/>
                                </a:rPr>
                                <m:t>𝐾</m:t>
                              </m:r>
                              <m:d>
                                <m:dPr>
                                  <m:ctrlPr>
                                    <a:rPr lang="en-US" sz="3200" i="1">
                                      <a:latin typeface="Cambria Math" panose="02040503050406030204" pitchFamily="18" charset="0"/>
                                    </a:rPr>
                                  </m:ctrlPr>
                                </m:dPr>
                                <m:e>
                                  <m:r>
                                    <a:rPr lang="en-US" sz="3200" i="1">
                                      <a:latin typeface="Cambria Math" panose="02040503050406030204" pitchFamily="18" charset="0"/>
                                    </a:rPr>
                                    <m:t>𝑝</m:t>
                                  </m:r>
                                  <m:r>
                                    <a:rPr lang="en-US" sz="3200" i="1">
                                      <a:latin typeface="Cambria Math" panose="02040503050406030204" pitchFamily="18" charset="0"/>
                                    </a:rPr>
                                    <m:t>−</m:t>
                                  </m:r>
                                  <m:r>
                                    <a:rPr lang="en-US" sz="3200" i="1">
                                      <a:latin typeface="Cambria Math" panose="02040503050406030204" pitchFamily="18" charset="0"/>
                                    </a:rPr>
                                    <m:t>𝑥</m:t>
                                  </m:r>
                                </m:e>
                              </m:d>
                            </m:e>
                          </m:nary>
                        </m:den>
                      </m:f>
                      <m:r>
                        <a:rPr lang="en-US" sz="3200" b="0" i="1" smtClean="0">
                          <a:latin typeface="Cambria Math" panose="02040503050406030204" pitchFamily="18" charset="0"/>
                        </a:rPr>
                        <m:t>−</m:t>
                      </m:r>
                      <m:r>
                        <a:rPr lang="en-US" sz="3200" b="0" i="1" smtClean="0">
                          <a:latin typeface="Cambria Math" panose="02040503050406030204" pitchFamily="18" charset="0"/>
                        </a:rPr>
                        <m:t>𝑥</m:t>
                      </m:r>
                    </m:oMath>
                  </m:oMathPara>
                </a14:m>
                <a:endParaRPr lang="en-US" sz="3200" dirty="0"/>
              </a:p>
            </p:txBody>
          </p:sp>
        </mc:Choice>
        <mc:Fallback xmlns="">
          <p:sp>
            <p:nvSpPr>
              <p:cNvPr id="4" name="TextBox 3">
                <a:extLst>
                  <a:ext uri="{FF2B5EF4-FFF2-40B4-BE49-F238E27FC236}">
                    <a16:creationId xmlns:a16="http://schemas.microsoft.com/office/drawing/2014/main" id="{D6542A2C-A0D7-43F7-9974-BB2D1F39C18A}"/>
                  </a:ext>
                </a:extLst>
              </p:cNvPr>
              <p:cNvSpPr txBox="1">
                <a:spLocks noRot="1" noChangeAspect="1" noMove="1" noResize="1" noEditPoints="1" noAdjustHandles="1" noChangeArrowheads="1" noChangeShapeType="1" noTextEdit="1"/>
              </p:cNvSpPr>
              <p:nvPr/>
            </p:nvSpPr>
            <p:spPr>
              <a:xfrm>
                <a:off x="5650787" y="4189296"/>
                <a:ext cx="6004978" cy="113511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85263468"/>
      </p:ext>
    </p:extLst>
  </p:cSld>
  <p:clrMapOvr>
    <a:masterClrMapping/>
  </p:clrMapOvr>
  <mc:AlternateContent xmlns:mc="http://schemas.openxmlformats.org/markup-compatibility/2006" xmlns:p14="http://schemas.microsoft.com/office/powerpoint/2010/main">
    <mc:Choice Requires="p14">
      <p:transition spd="slow" p14:dur="2000" advTm="41759"/>
    </mc:Choice>
    <mc:Fallback xmlns="">
      <p:transition spd="slow" advTm="41759"/>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0713-76F9-42E6-86B2-0B9EBDE963D7}"/>
              </a:ext>
            </a:extLst>
          </p:cNvPr>
          <p:cNvSpPr>
            <a:spLocks noGrp="1"/>
          </p:cNvSpPr>
          <p:nvPr>
            <p:ph type="title"/>
          </p:nvPr>
        </p:nvSpPr>
        <p:spPr/>
        <p:txBody>
          <a:bodyPr/>
          <a:lstStyle/>
          <a:p>
            <a:r>
              <a:rPr lang="en-US" dirty="0"/>
              <a:t>Pattern Formation + Mean Shift</a:t>
            </a:r>
          </a:p>
        </p:txBody>
      </p:sp>
      <p:sp>
        <p:nvSpPr>
          <p:cNvPr id="3" name="Content Placeholder 2">
            <a:extLst>
              <a:ext uri="{FF2B5EF4-FFF2-40B4-BE49-F238E27FC236}">
                <a16:creationId xmlns:a16="http://schemas.microsoft.com/office/drawing/2014/main" id="{16DDA52B-1A61-4C43-A7B5-D22E0DEBCC8B}"/>
              </a:ext>
            </a:extLst>
          </p:cNvPr>
          <p:cNvSpPr>
            <a:spLocks noGrp="1"/>
          </p:cNvSpPr>
          <p:nvPr>
            <p:ph idx="1"/>
          </p:nvPr>
        </p:nvSpPr>
        <p:spPr/>
        <p:txBody>
          <a:bodyPr/>
          <a:lstStyle/>
          <a:p>
            <a:r>
              <a:rPr lang="en-US" b="1" dirty="0"/>
              <a:t>Goal</a:t>
            </a:r>
            <a:r>
              <a:rPr lang="en-US" dirty="0"/>
              <a:t>: Pattern formation that uses mean shift</a:t>
            </a:r>
          </a:p>
          <a:p>
            <a:r>
              <a:rPr lang="en-US" b="1" dirty="0"/>
              <a:t>Idea</a:t>
            </a:r>
            <a:r>
              <a:rPr lang="en-US" dirty="0"/>
              <a:t>: Create pattern using data points</a:t>
            </a:r>
          </a:p>
          <a:p>
            <a:endParaRPr lang="en-US" dirty="0"/>
          </a:p>
        </p:txBody>
      </p:sp>
    </p:spTree>
    <p:extLst>
      <p:ext uri="{BB962C8B-B14F-4D97-AF65-F5344CB8AC3E}">
        <p14:creationId xmlns:p14="http://schemas.microsoft.com/office/powerpoint/2010/main" val="508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CE93-C3F9-40D3-B440-2BA3CDBF5B21}"/>
              </a:ext>
            </a:extLst>
          </p:cNvPr>
          <p:cNvSpPr>
            <a:spLocks noGrp="1"/>
          </p:cNvSpPr>
          <p:nvPr>
            <p:ph type="title"/>
          </p:nvPr>
        </p:nvSpPr>
        <p:spPr>
          <a:xfrm>
            <a:off x="1097280" y="286603"/>
            <a:ext cx="10058400" cy="1450757"/>
          </a:xfrm>
        </p:spPr>
        <p:txBody>
          <a:bodyPr>
            <a:normAutofit/>
          </a:bodyPr>
          <a:lstStyle/>
          <a:p>
            <a:r>
              <a:rPr lang="en-US"/>
              <a:t>Innovations</a:t>
            </a:r>
            <a:endParaRPr lang="en-US" dirty="0"/>
          </a:p>
        </p:txBody>
      </p:sp>
      <p:graphicFrame>
        <p:nvGraphicFramePr>
          <p:cNvPr id="5" name="Content Placeholder 2">
            <a:extLst>
              <a:ext uri="{FF2B5EF4-FFF2-40B4-BE49-F238E27FC236}">
                <a16:creationId xmlns:a16="http://schemas.microsoft.com/office/drawing/2014/main" id="{0ED05849-CA53-41C7-8F62-27D8E4052600}"/>
              </a:ext>
            </a:extLst>
          </p:cNvPr>
          <p:cNvGraphicFramePr>
            <a:graphicFrameLocks noGrp="1"/>
          </p:cNvGraphicFramePr>
          <p:nvPr>
            <p:ph idx="1"/>
            <p:extLst>
              <p:ext uri="{D42A27DB-BD31-4B8C-83A1-F6EECF244321}">
                <p14:modId xmlns:p14="http://schemas.microsoft.com/office/powerpoint/2010/main" val="187563451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9206752"/>
      </p:ext>
    </p:extLst>
  </p:cSld>
  <p:clrMapOvr>
    <a:masterClrMapping/>
  </p:clrMapOvr>
  <mc:AlternateContent xmlns:mc="http://schemas.openxmlformats.org/markup-compatibility/2006" xmlns:p14="http://schemas.microsoft.com/office/powerpoint/2010/main">
    <mc:Choice Requires="p14">
      <p:transition spd="slow" p14:dur="2000" advTm="99855"/>
    </mc:Choice>
    <mc:Fallback xmlns="">
      <p:transition spd="slow" advTm="9985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44D6F9-7006-457F-A91F-4F78D70CEDF8}"/>
              </a:ext>
            </a:extLst>
          </p:cNvPr>
          <p:cNvSpPr>
            <a:spLocks noGrp="1"/>
          </p:cNvSpPr>
          <p:nvPr>
            <p:ph type="title"/>
          </p:nvPr>
        </p:nvSpPr>
        <p:spPr>
          <a:xfrm>
            <a:off x="492371" y="214262"/>
            <a:ext cx="3084844" cy="654419"/>
          </a:xfrm>
        </p:spPr>
        <p:txBody>
          <a:bodyPr vert="horz" lIns="91440" tIns="45720" rIns="91440" bIns="45720" rtlCol="0" anchor="b">
            <a:normAutofit/>
          </a:bodyPr>
          <a:lstStyle/>
          <a:p>
            <a:r>
              <a:rPr lang="en-US" sz="3600" dirty="0">
                <a:solidFill>
                  <a:srgbClr val="FFFFFF"/>
                </a:solidFill>
              </a:rPr>
              <a:t>The Algorithm</a:t>
            </a:r>
          </a:p>
        </p:txBody>
      </p:sp>
      <p:sp>
        <p:nvSpPr>
          <p:cNvPr id="18" name="Rectangle 1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Icon&#10;&#10;Description automatically generated">
            <a:extLst>
              <a:ext uri="{FF2B5EF4-FFF2-40B4-BE49-F238E27FC236}">
                <a16:creationId xmlns:a16="http://schemas.microsoft.com/office/drawing/2014/main" id="{CAEDB960-8E07-4EDD-9B41-3DC1D00AE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138" y="640080"/>
            <a:ext cx="5577840" cy="5577840"/>
          </a:xfrm>
          <a:prstGeom prst="rect">
            <a:avLst/>
          </a:prstGeom>
        </p:spPr>
      </p:pic>
      <p:sp>
        <p:nvSpPr>
          <p:cNvPr id="5" name="Rectangle: Rounded Corners 4">
            <a:extLst>
              <a:ext uri="{FF2B5EF4-FFF2-40B4-BE49-F238E27FC236}">
                <a16:creationId xmlns:a16="http://schemas.microsoft.com/office/drawing/2014/main" id="{60A6DD07-A319-4F13-B1B4-87A87B0F1583}"/>
              </a:ext>
            </a:extLst>
          </p:cNvPr>
          <p:cNvSpPr/>
          <p:nvPr/>
        </p:nvSpPr>
        <p:spPr>
          <a:xfrm>
            <a:off x="1059405" y="985678"/>
            <a:ext cx="1818525" cy="750656"/>
          </a:xfrm>
          <a:prstGeom prst="roundRect">
            <a:avLst/>
          </a:prstGeom>
          <a:solidFill>
            <a:srgbClr val="E48312">
              <a:alpha val="50196"/>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Pattern-Seeking Vector</a:t>
            </a:r>
          </a:p>
        </p:txBody>
      </p:sp>
      <p:sp>
        <p:nvSpPr>
          <p:cNvPr id="7" name="Rectangle: Rounded Corners 6">
            <a:extLst>
              <a:ext uri="{FF2B5EF4-FFF2-40B4-BE49-F238E27FC236}">
                <a16:creationId xmlns:a16="http://schemas.microsoft.com/office/drawing/2014/main" id="{F77DC22B-15CC-42D5-A3CE-CB04C93CA4DA}"/>
              </a:ext>
            </a:extLst>
          </p:cNvPr>
          <p:cNvSpPr/>
          <p:nvPr/>
        </p:nvSpPr>
        <p:spPr>
          <a:xfrm>
            <a:off x="1059404" y="1852369"/>
            <a:ext cx="1818525" cy="750656"/>
          </a:xfrm>
          <a:prstGeom prst="roundRect">
            <a:avLst/>
          </a:prstGeom>
          <a:solidFill>
            <a:srgbClr val="E4831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Reduce PKR</a:t>
            </a:r>
          </a:p>
        </p:txBody>
      </p:sp>
      <p:sp>
        <p:nvSpPr>
          <p:cNvPr id="13" name="Rectangle: Rounded Corners 12">
            <a:extLst>
              <a:ext uri="{FF2B5EF4-FFF2-40B4-BE49-F238E27FC236}">
                <a16:creationId xmlns:a16="http://schemas.microsoft.com/office/drawing/2014/main" id="{35EB4324-1E21-4118-BEA8-002D1EE41895}"/>
              </a:ext>
            </a:extLst>
          </p:cNvPr>
          <p:cNvSpPr/>
          <p:nvPr/>
        </p:nvSpPr>
        <p:spPr>
          <a:xfrm>
            <a:off x="1060075" y="2719060"/>
            <a:ext cx="1818525" cy="750656"/>
          </a:xfrm>
          <a:prstGeom prst="roundRect">
            <a:avLst/>
          </a:prstGeom>
          <a:solidFill>
            <a:srgbClr val="E4831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Robot-Repulsion Vector</a:t>
            </a:r>
          </a:p>
        </p:txBody>
      </p:sp>
      <p:sp>
        <p:nvSpPr>
          <p:cNvPr id="15" name="Rectangle: Rounded Corners 14">
            <a:extLst>
              <a:ext uri="{FF2B5EF4-FFF2-40B4-BE49-F238E27FC236}">
                <a16:creationId xmlns:a16="http://schemas.microsoft.com/office/drawing/2014/main" id="{07963C8B-9C26-401A-B796-08C6D6430BD2}"/>
              </a:ext>
            </a:extLst>
          </p:cNvPr>
          <p:cNvSpPr/>
          <p:nvPr/>
        </p:nvSpPr>
        <p:spPr>
          <a:xfrm>
            <a:off x="1059403" y="3585751"/>
            <a:ext cx="1818525" cy="750656"/>
          </a:xfrm>
          <a:prstGeom prst="roundRect">
            <a:avLst/>
          </a:prstGeom>
          <a:solidFill>
            <a:srgbClr val="E4831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Increase/ Reduce RSR</a:t>
            </a:r>
          </a:p>
        </p:txBody>
      </p:sp>
      <p:sp>
        <p:nvSpPr>
          <p:cNvPr id="17" name="Rectangle: Rounded Corners 16">
            <a:extLst>
              <a:ext uri="{FF2B5EF4-FFF2-40B4-BE49-F238E27FC236}">
                <a16:creationId xmlns:a16="http://schemas.microsoft.com/office/drawing/2014/main" id="{18106885-C679-4C1F-B952-EFC0453D843E}"/>
              </a:ext>
            </a:extLst>
          </p:cNvPr>
          <p:cNvSpPr/>
          <p:nvPr/>
        </p:nvSpPr>
        <p:spPr>
          <a:xfrm>
            <a:off x="1059403" y="4454244"/>
            <a:ext cx="1818525" cy="750657"/>
          </a:xfrm>
          <a:prstGeom prst="roundRect">
            <a:avLst/>
          </a:prstGeom>
          <a:solidFill>
            <a:srgbClr val="E4831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Sum Vectors</a:t>
            </a:r>
          </a:p>
        </p:txBody>
      </p:sp>
      <p:sp>
        <p:nvSpPr>
          <p:cNvPr id="20" name="Rectangle: Rounded Corners 19">
            <a:extLst>
              <a:ext uri="{FF2B5EF4-FFF2-40B4-BE49-F238E27FC236}">
                <a16:creationId xmlns:a16="http://schemas.microsoft.com/office/drawing/2014/main" id="{20B1C5CC-61BE-4660-92B0-B00DAE287104}"/>
              </a:ext>
            </a:extLst>
          </p:cNvPr>
          <p:cNvSpPr/>
          <p:nvPr/>
        </p:nvSpPr>
        <p:spPr>
          <a:xfrm>
            <a:off x="1059403" y="5319133"/>
            <a:ext cx="1818525" cy="750657"/>
          </a:xfrm>
          <a:prstGeom prst="roundRect">
            <a:avLst/>
          </a:prstGeom>
          <a:solidFill>
            <a:srgbClr val="E48312">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Scale Velocity</a:t>
            </a:r>
          </a:p>
        </p:txBody>
      </p:sp>
    </p:spTree>
    <p:extLst>
      <p:ext uri="{BB962C8B-B14F-4D97-AF65-F5344CB8AC3E}">
        <p14:creationId xmlns:p14="http://schemas.microsoft.com/office/powerpoint/2010/main" val="1614816738"/>
      </p:ext>
    </p:extLst>
  </p:cSld>
  <p:clrMapOvr>
    <a:masterClrMapping/>
  </p:clrMapOvr>
  <mc:AlternateContent xmlns:mc="http://schemas.openxmlformats.org/markup-compatibility/2006" xmlns:p14="http://schemas.microsoft.com/office/powerpoint/2010/main">
    <mc:Choice Requires="p14">
      <p:transition spd="slow" p14:dur="2000" advTm="22928"/>
    </mc:Choice>
    <mc:Fallback xmlns="">
      <p:transition spd="slow" advTm="2292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44D6F9-7006-457F-A91F-4F78D70CEDF8}"/>
              </a:ext>
            </a:extLst>
          </p:cNvPr>
          <p:cNvSpPr>
            <a:spLocks noGrp="1"/>
          </p:cNvSpPr>
          <p:nvPr>
            <p:ph type="title"/>
          </p:nvPr>
        </p:nvSpPr>
        <p:spPr>
          <a:xfrm>
            <a:off x="492371" y="214262"/>
            <a:ext cx="3084844" cy="654419"/>
          </a:xfrm>
        </p:spPr>
        <p:txBody>
          <a:bodyPr vert="horz" lIns="91440" tIns="45720" rIns="91440" bIns="45720" rtlCol="0" anchor="b">
            <a:normAutofit/>
          </a:bodyPr>
          <a:lstStyle/>
          <a:p>
            <a:r>
              <a:rPr lang="en-US" sz="3600" dirty="0">
                <a:solidFill>
                  <a:srgbClr val="FFFFFF"/>
                </a:solidFill>
              </a:rPr>
              <a:t>The Algorithm</a:t>
            </a:r>
          </a:p>
        </p:txBody>
      </p:sp>
      <p:sp>
        <p:nvSpPr>
          <p:cNvPr id="18" name="Rectangle 1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AEDB960-8E07-4EDD-9B41-3DC1D00AEE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138" y="640080"/>
            <a:ext cx="5577840" cy="5577840"/>
          </a:xfrm>
          <a:prstGeom prst="rect">
            <a:avLst/>
          </a:prstGeom>
        </p:spPr>
      </p:pic>
      <p:sp>
        <p:nvSpPr>
          <p:cNvPr id="25" name="Rectangle: Rounded Corners 24">
            <a:extLst>
              <a:ext uri="{FF2B5EF4-FFF2-40B4-BE49-F238E27FC236}">
                <a16:creationId xmlns:a16="http://schemas.microsoft.com/office/drawing/2014/main" id="{95FDBBFE-519B-4E11-8D2F-2633DED564D3}"/>
              </a:ext>
            </a:extLst>
          </p:cNvPr>
          <p:cNvSpPr/>
          <p:nvPr/>
        </p:nvSpPr>
        <p:spPr>
          <a:xfrm>
            <a:off x="1059405" y="985678"/>
            <a:ext cx="1818525" cy="750656"/>
          </a:xfrm>
          <a:prstGeom prst="roundRect">
            <a:avLst/>
          </a:prstGeom>
          <a:solidFill>
            <a:srgbClr val="E48312">
              <a:alpha val="50196"/>
            </a:srgbClr>
          </a:solidFill>
          <a:ln w="19050">
            <a:solidFill>
              <a:srgbClr val="A7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Pattern-Seeking Vector</a:t>
            </a:r>
          </a:p>
        </p:txBody>
      </p:sp>
      <p:sp>
        <p:nvSpPr>
          <p:cNvPr id="26" name="Rectangle: Rounded Corners 25">
            <a:extLst>
              <a:ext uri="{FF2B5EF4-FFF2-40B4-BE49-F238E27FC236}">
                <a16:creationId xmlns:a16="http://schemas.microsoft.com/office/drawing/2014/main" id="{4EFA3913-2363-4EEF-911A-C5637FF4E2BE}"/>
              </a:ext>
            </a:extLst>
          </p:cNvPr>
          <p:cNvSpPr/>
          <p:nvPr/>
        </p:nvSpPr>
        <p:spPr>
          <a:xfrm>
            <a:off x="1059404" y="1852369"/>
            <a:ext cx="1818525" cy="750656"/>
          </a:xfrm>
          <a:prstGeom prst="roundRect">
            <a:avLst/>
          </a:prstGeom>
          <a:solidFill>
            <a:srgbClr val="E48312">
              <a:alpha val="50196"/>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Reduce PKR</a:t>
            </a:r>
          </a:p>
        </p:txBody>
      </p:sp>
      <p:sp>
        <p:nvSpPr>
          <p:cNvPr id="27" name="Rectangle: Rounded Corners 26">
            <a:extLst>
              <a:ext uri="{FF2B5EF4-FFF2-40B4-BE49-F238E27FC236}">
                <a16:creationId xmlns:a16="http://schemas.microsoft.com/office/drawing/2014/main" id="{EDE3CF8B-4E7A-44CA-A585-C6EFB4E3B309}"/>
              </a:ext>
            </a:extLst>
          </p:cNvPr>
          <p:cNvSpPr/>
          <p:nvPr/>
        </p:nvSpPr>
        <p:spPr>
          <a:xfrm>
            <a:off x="1060075" y="2719060"/>
            <a:ext cx="1818525" cy="750656"/>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Robot-Repulsion Vector</a:t>
            </a:r>
          </a:p>
        </p:txBody>
      </p:sp>
      <p:sp>
        <p:nvSpPr>
          <p:cNvPr id="28" name="Rectangle: Rounded Corners 27">
            <a:extLst>
              <a:ext uri="{FF2B5EF4-FFF2-40B4-BE49-F238E27FC236}">
                <a16:creationId xmlns:a16="http://schemas.microsoft.com/office/drawing/2014/main" id="{621F3811-A859-4E38-BFDA-5F0AB5CD3C26}"/>
              </a:ext>
            </a:extLst>
          </p:cNvPr>
          <p:cNvSpPr/>
          <p:nvPr/>
        </p:nvSpPr>
        <p:spPr>
          <a:xfrm>
            <a:off x="1059403" y="3585751"/>
            <a:ext cx="1818525" cy="750656"/>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Increase/ Reduce RSR</a:t>
            </a:r>
          </a:p>
        </p:txBody>
      </p:sp>
      <p:sp>
        <p:nvSpPr>
          <p:cNvPr id="29" name="Rectangle: Rounded Corners 28">
            <a:extLst>
              <a:ext uri="{FF2B5EF4-FFF2-40B4-BE49-F238E27FC236}">
                <a16:creationId xmlns:a16="http://schemas.microsoft.com/office/drawing/2014/main" id="{C71E3A5C-47FB-4566-B1AA-5E5B30837492}"/>
              </a:ext>
            </a:extLst>
          </p:cNvPr>
          <p:cNvSpPr/>
          <p:nvPr/>
        </p:nvSpPr>
        <p:spPr>
          <a:xfrm>
            <a:off x="1059403" y="4454244"/>
            <a:ext cx="1818525" cy="750657"/>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Sum Vectors</a:t>
            </a:r>
          </a:p>
        </p:txBody>
      </p:sp>
      <p:sp>
        <p:nvSpPr>
          <p:cNvPr id="30" name="Rectangle: Rounded Corners 29">
            <a:extLst>
              <a:ext uri="{FF2B5EF4-FFF2-40B4-BE49-F238E27FC236}">
                <a16:creationId xmlns:a16="http://schemas.microsoft.com/office/drawing/2014/main" id="{474CA213-9B7E-49C0-B479-D69BE858CF30}"/>
              </a:ext>
            </a:extLst>
          </p:cNvPr>
          <p:cNvSpPr/>
          <p:nvPr/>
        </p:nvSpPr>
        <p:spPr>
          <a:xfrm>
            <a:off x="1059403" y="5319133"/>
            <a:ext cx="1818525" cy="750657"/>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Scale Velocity</a:t>
            </a:r>
          </a:p>
        </p:txBody>
      </p:sp>
    </p:spTree>
    <p:extLst>
      <p:ext uri="{BB962C8B-B14F-4D97-AF65-F5344CB8AC3E}">
        <p14:creationId xmlns:p14="http://schemas.microsoft.com/office/powerpoint/2010/main" val="874486992"/>
      </p:ext>
    </p:extLst>
  </p:cSld>
  <p:clrMapOvr>
    <a:masterClrMapping/>
  </p:clrMapOvr>
  <mc:AlternateContent xmlns:mc="http://schemas.openxmlformats.org/markup-compatibility/2006" xmlns:p14="http://schemas.microsoft.com/office/powerpoint/2010/main">
    <mc:Choice Requires="p14">
      <p:transition spd="slow" p14:dur="2000" advTm="9460"/>
    </mc:Choice>
    <mc:Fallback xmlns="">
      <p:transition spd="slow" advTm="946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44D6F9-7006-457F-A91F-4F78D70CEDF8}"/>
              </a:ext>
            </a:extLst>
          </p:cNvPr>
          <p:cNvSpPr>
            <a:spLocks noGrp="1"/>
          </p:cNvSpPr>
          <p:nvPr>
            <p:ph type="title"/>
          </p:nvPr>
        </p:nvSpPr>
        <p:spPr>
          <a:xfrm>
            <a:off x="492371" y="214262"/>
            <a:ext cx="3084844" cy="654419"/>
          </a:xfrm>
        </p:spPr>
        <p:txBody>
          <a:bodyPr vert="horz" lIns="91440" tIns="45720" rIns="91440" bIns="45720" rtlCol="0" anchor="b">
            <a:normAutofit/>
          </a:bodyPr>
          <a:lstStyle/>
          <a:p>
            <a:r>
              <a:rPr lang="en-US" sz="3600" dirty="0">
                <a:solidFill>
                  <a:srgbClr val="FFFFFF"/>
                </a:solidFill>
              </a:rPr>
              <a:t>The Algorithm</a:t>
            </a:r>
          </a:p>
        </p:txBody>
      </p:sp>
      <p:sp>
        <p:nvSpPr>
          <p:cNvPr id="18" name="Rectangle 1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AEDB960-8E07-4EDD-9B41-3DC1D00AEE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138" y="640080"/>
            <a:ext cx="5577840" cy="5577840"/>
          </a:xfrm>
          <a:prstGeom prst="rect">
            <a:avLst/>
          </a:prstGeom>
        </p:spPr>
      </p:pic>
      <p:sp>
        <p:nvSpPr>
          <p:cNvPr id="24" name="Rectangle: Rounded Corners 23">
            <a:extLst>
              <a:ext uri="{FF2B5EF4-FFF2-40B4-BE49-F238E27FC236}">
                <a16:creationId xmlns:a16="http://schemas.microsoft.com/office/drawing/2014/main" id="{52640E0D-169A-41BE-B5AA-211F58058544}"/>
              </a:ext>
            </a:extLst>
          </p:cNvPr>
          <p:cNvSpPr/>
          <p:nvPr/>
        </p:nvSpPr>
        <p:spPr>
          <a:xfrm>
            <a:off x="1059405" y="985678"/>
            <a:ext cx="1818525" cy="750656"/>
          </a:xfrm>
          <a:prstGeom prst="roundRect">
            <a:avLst/>
          </a:prstGeom>
          <a:solidFill>
            <a:srgbClr val="E48312">
              <a:alpha val="50196"/>
            </a:srgbClr>
          </a:solidFill>
          <a:ln w="19050">
            <a:solidFill>
              <a:srgbClr val="A7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Pattern-Seeking Vector</a:t>
            </a:r>
          </a:p>
        </p:txBody>
      </p:sp>
      <p:sp>
        <p:nvSpPr>
          <p:cNvPr id="25" name="Rectangle: Rounded Corners 24">
            <a:extLst>
              <a:ext uri="{FF2B5EF4-FFF2-40B4-BE49-F238E27FC236}">
                <a16:creationId xmlns:a16="http://schemas.microsoft.com/office/drawing/2014/main" id="{E86972EB-06B9-4732-9F09-2007F69D01B5}"/>
              </a:ext>
            </a:extLst>
          </p:cNvPr>
          <p:cNvSpPr/>
          <p:nvPr/>
        </p:nvSpPr>
        <p:spPr>
          <a:xfrm>
            <a:off x="1059404" y="1852369"/>
            <a:ext cx="1818525" cy="750656"/>
          </a:xfrm>
          <a:prstGeom prst="roundRect">
            <a:avLst/>
          </a:prstGeom>
          <a:solidFill>
            <a:srgbClr val="E48312">
              <a:alpha val="50196"/>
            </a:srgbClr>
          </a:solidFill>
          <a:ln w="19050">
            <a:solidFill>
              <a:srgbClr val="A7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Reduce PKR</a:t>
            </a:r>
          </a:p>
        </p:txBody>
      </p:sp>
      <p:sp>
        <p:nvSpPr>
          <p:cNvPr id="26" name="Rectangle: Rounded Corners 25">
            <a:extLst>
              <a:ext uri="{FF2B5EF4-FFF2-40B4-BE49-F238E27FC236}">
                <a16:creationId xmlns:a16="http://schemas.microsoft.com/office/drawing/2014/main" id="{40DD7B32-2F4B-4778-821A-82D501904DC7}"/>
              </a:ext>
            </a:extLst>
          </p:cNvPr>
          <p:cNvSpPr/>
          <p:nvPr/>
        </p:nvSpPr>
        <p:spPr>
          <a:xfrm>
            <a:off x="1060075" y="2719060"/>
            <a:ext cx="1818525" cy="750656"/>
          </a:xfrm>
          <a:prstGeom prst="roundRect">
            <a:avLst/>
          </a:prstGeom>
          <a:solidFill>
            <a:srgbClr val="E48312">
              <a:alpha val="50196"/>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Robot-Repulsion Vector</a:t>
            </a:r>
          </a:p>
        </p:txBody>
      </p:sp>
      <p:sp>
        <p:nvSpPr>
          <p:cNvPr id="27" name="Rectangle: Rounded Corners 26">
            <a:extLst>
              <a:ext uri="{FF2B5EF4-FFF2-40B4-BE49-F238E27FC236}">
                <a16:creationId xmlns:a16="http://schemas.microsoft.com/office/drawing/2014/main" id="{4306B9BE-337C-4C7A-814C-0160E25C8A65}"/>
              </a:ext>
            </a:extLst>
          </p:cNvPr>
          <p:cNvSpPr/>
          <p:nvPr/>
        </p:nvSpPr>
        <p:spPr>
          <a:xfrm>
            <a:off x="1059403" y="3585751"/>
            <a:ext cx="1818525" cy="750656"/>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Increase/ Reduce RSR</a:t>
            </a:r>
          </a:p>
        </p:txBody>
      </p:sp>
      <p:sp>
        <p:nvSpPr>
          <p:cNvPr id="28" name="Rectangle: Rounded Corners 27">
            <a:extLst>
              <a:ext uri="{FF2B5EF4-FFF2-40B4-BE49-F238E27FC236}">
                <a16:creationId xmlns:a16="http://schemas.microsoft.com/office/drawing/2014/main" id="{2B60243E-7F37-4EA3-AD34-DF72FD88619D}"/>
              </a:ext>
            </a:extLst>
          </p:cNvPr>
          <p:cNvSpPr/>
          <p:nvPr/>
        </p:nvSpPr>
        <p:spPr>
          <a:xfrm>
            <a:off x="1059403" y="4454244"/>
            <a:ext cx="1818525" cy="750657"/>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Sum Vectors</a:t>
            </a:r>
          </a:p>
        </p:txBody>
      </p:sp>
      <p:sp>
        <p:nvSpPr>
          <p:cNvPr id="29" name="Rectangle: Rounded Corners 28">
            <a:extLst>
              <a:ext uri="{FF2B5EF4-FFF2-40B4-BE49-F238E27FC236}">
                <a16:creationId xmlns:a16="http://schemas.microsoft.com/office/drawing/2014/main" id="{FFEC102F-D308-4BAF-A330-51D2C7519E10}"/>
              </a:ext>
            </a:extLst>
          </p:cNvPr>
          <p:cNvSpPr/>
          <p:nvPr/>
        </p:nvSpPr>
        <p:spPr>
          <a:xfrm>
            <a:off x="1059403" y="5319133"/>
            <a:ext cx="1818525" cy="750657"/>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Scale Velocity</a:t>
            </a:r>
          </a:p>
        </p:txBody>
      </p:sp>
    </p:spTree>
    <p:extLst>
      <p:ext uri="{BB962C8B-B14F-4D97-AF65-F5344CB8AC3E}">
        <p14:creationId xmlns:p14="http://schemas.microsoft.com/office/powerpoint/2010/main" val="1435526894"/>
      </p:ext>
    </p:extLst>
  </p:cSld>
  <p:clrMapOvr>
    <a:masterClrMapping/>
  </p:clrMapOvr>
  <mc:AlternateContent xmlns:mc="http://schemas.openxmlformats.org/markup-compatibility/2006" xmlns:p14="http://schemas.microsoft.com/office/powerpoint/2010/main">
    <mc:Choice Requires="p14">
      <p:transition spd="slow" p14:dur="2000" advTm="30010"/>
    </mc:Choice>
    <mc:Fallback xmlns="">
      <p:transition spd="slow" advTm="3001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44D6F9-7006-457F-A91F-4F78D70CEDF8}"/>
              </a:ext>
            </a:extLst>
          </p:cNvPr>
          <p:cNvSpPr>
            <a:spLocks noGrp="1"/>
          </p:cNvSpPr>
          <p:nvPr>
            <p:ph type="title"/>
          </p:nvPr>
        </p:nvSpPr>
        <p:spPr>
          <a:xfrm>
            <a:off x="492371" y="214262"/>
            <a:ext cx="3084844" cy="654419"/>
          </a:xfrm>
        </p:spPr>
        <p:txBody>
          <a:bodyPr vert="horz" lIns="91440" tIns="45720" rIns="91440" bIns="45720" rtlCol="0" anchor="b">
            <a:normAutofit/>
          </a:bodyPr>
          <a:lstStyle/>
          <a:p>
            <a:r>
              <a:rPr lang="en-US" sz="3600" dirty="0">
                <a:solidFill>
                  <a:srgbClr val="FFFFFF"/>
                </a:solidFill>
              </a:rPr>
              <a:t>The Algorithm</a:t>
            </a:r>
          </a:p>
        </p:txBody>
      </p:sp>
      <p:sp>
        <p:nvSpPr>
          <p:cNvPr id="18" name="Rectangle 1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AEDB960-8E07-4EDD-9B41-3DC1D00AEE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138" y="640080"/>
            <a:ext cx="5577840" cy="5577840"/>
          </a:xfrm>
          <a:prstGeom prst="rect">
            <a:avLst/>
          </a:prstGeom>
        </p:spPr>
      </p:pic>
      <p:sp>
        <p:nvSpPr>
          <p:cNvPr id="12" name="Rectangle: Rounded Corners 11">
            <a:extLst>
              <a:ext uri="{FF2B5EF4-FFF2-40B4-BE49-F238E27FC236}">
                <a16:creationId xmlns:a16="http://schemas.microsoft.com/office/drawing/2014/main" id="{3D07D0E3-080A-49C1-86DA-5A80AEF55E9E}"/>
              </a:ext>
            </a:extLst>
          </p:cNvPr>
          <p:cNvSpPr/>
          <p:nvPr/>
        </p:nvSpPr>
        <p:spPr>
          <a:xfrm>
            <a:off x="1059405" y="985678"/>
            <a:ext cx="1818525" cy="750656"/>
          </a:xfrm>
          <a:prstGeom prst="roundRect">
            <a:avLst/>
          </a:prstGeom>
          <a:solidFill>
            <a:srgbClr val="E48312">
              <a:alpha val="50196"/>
            </a:srgbClr>
          </a:solidFill>
          <a:ln w="19050">
            <a:solidFill>
              <a:srgbClr val="A7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Pattern-Seeking Vector</a:t>
            </a:r>
          </a:p>
        </p:txBody>
      </p:sp>
      <p:sp>
        <p:nvSpPr>
          <p:cNvPr id="19" name="Rectangle: Rounded Corners 18">
            <a:extLst>
              <a:ext uri="{FF2B5EF4-FFF2-40B4-BE49-F238E27FC236}">
                <a16:creationId xmlns:a16="http://schemas.microsoft.com/office/drawing/2014/main" id="{6BA461D4-3B8B-46AF-8B12-3172619D4400}"/>
              </a:ext>
            </a:extLst>
          </p:cNvPr>
          <p:cNvSpPr/>
          <p:nvPr/>
        </p:nvSpPr>
        <p:spPr>
          <a:xfrm>
            <a:off x="1059404" y="1852369"/>
            <a:ext cx="1818525" cy="750656"/>
          </a:xfrm>
          <a:prstGeom prst="roundRect">
            <a:avLst/>
          </a:prstGeom>
          <a:solidFill>
            <a:srgbClr val="E48312">
              <a:alpha val="50196"/>
            </a:srgbClr>
          </a:solidFill>
          <a:ln w="19050">
            <a:solidFill>
              <a:srgbClr val="A75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Reduce PKR</a:t>
            </a:r>
          </a:p>
        </p:txBody>
      </p:sp>
      <p:sp>
        <p:nvSpPr>
          <p:cNvPr id="20" name="Rectangle: Rounded Corners 19">
            <a:extLst>
              <a:ext uri="{FF2B5EF4-FFF2-40B4-BE49-F238E27FC236}">
                <a16:creationId xmlns:a16="http://schemas.microsoft.com/office/drawing/2014/main" id="{1717E39D-CEAE-40D7-886B-93AA4481BB7B}"/>
              </a:ext>
            </a:extLst>
          </p:cNvPr>
          <p:cNvSpPr/>
          <p:nvPr/>
        </p:nvSpPr>
        <p:spPr>
          <a:xfrm>
            <a:off x="1060075" y="2719060"/>
            <a:ext cx="1818525" cy="750656"/>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Robot-Repulsion Vector</a:t>
            </a:r>
          </a:p>
        </p:txBody>
      </p:sp>
      <p:sp>
        <p:nvSpPr>
          <p:cNvPr id="21" name="Rectangle: Rounded Corners 20">
            <a:extLst>
              <a:ext uri="{FF2B5EF4-FFF2-40B4-BE49-F238E27FC236}">
                <a16:creationId xmlns:a16="http://schemas.microsoft.com/office/drawing/2014/main" id="{77FEC196-2D6D-41BE-8B8D-3B764E1EADA3}"/>
              </a:ext>
            </a:extLst>
          </p:cNvPr>
          <p:cNvSpPr/>
          <p:nvPr/>
        </p:nvSpPr>
        <p:spPr>
          <a:xfrm>
            <a:off x="1059403" y="3585751"/>
            <a:ext cx="1818525" cy="750656"/>
          </a:xfrm>
          <a:prstGeom prst="roundRect">
            <a:avLst/>
          </a:prstGeom>
          <a:solidFill>
            <a:srgbClr val="E48312">
              <a:alpha val="50196"/>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Increase/ Reduce RSR</a:t>
            </a:r>
          </a:p>
        </p:txBody>
      </p:sp>
      <p:sp>
        <p:nvSpPr>
          <p:cNvPr id="22" name="Rectangle: Rounded Corners 21">
            <a:extLst>
              <a:ext uri="{FF2B5EF4-FFF2-40B4-BE49-F238E27FC236}">
                <a16:creationId xmlns:a16="http://schemas.microsoft.com/office/drawing/2014/main" id="{BBA12407-753A-47C5-84BC-209ADBD1542B}"/>
              </a:ext>
            </a:extLst>
          </p:cNvPr>
          <p:cNvSpPr/>
          <p:nvPr/>
        </p:nvSpPr>
        <p:spPr>
          <a:xfrm>
            <a:off x="1059403" y="4454244"/>
            <a:ext cx="1818525" cy="750657"/>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Sum Vectors</a:t>
            </a:r>
          </a:p>
        </p:txBody>
      </p:sp>
      <p:sp>
        <p:nvSpPr>
          <p:cNvPr id="23" name="Rectangle: Rounded Corners 22">
            <a:extLst>
              <a:ext uri="{FF2B5EF4-FFF2-40B4-BE49-F238E27FC236}">
                <a16:creationId xmlns:a16="http://schemas.microsoft.com/office/drawing/2014/main" id="{0E0D5394-98F9-46F7-9ED9-AD774100F8F1}"/>
              </a:ext>
            </a:extLst>
          </p:cNvPr>
          <p:cNvSpPr/>
          <p:nvPr/>
        </p:nvSpPr>
        <p:spPr>
          <a:xfrm>
            <a:off x="1059403" y="5319133"/>
            <a:ext cx="1818525" cy="750657"/>
          </a:xfrm>
          <a:prstGeom prst="roundRect">
            <a:avLst/>
          </a:prstGeom>
          <a:solidFill>
            <a:srgbClr val="E48312">
              <a:alpha val="50196"/>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Scale Velocity</a:t>
            </a:r>
          </a:p>
        </p:txBody>
      </p:sp>
    </p:spTree>
    <p:extLst>
      <p:ext uri="{BB962C8B-B14F-4D97-AF65-F5344CB8AC3E}">
        <p14:creationId xmlns:p14="http://schemas.microsoft.com/office/powerpoint/2010/main" val="2027092715"/>
      </p:ext>
    </p:extLst>
  </p:cSld>
  <p:clrMapOvr>
    <a:masterClrMapping/>
  </p:clrMapOvr>
  <mc:AlternateContent xmlns:mc="http://schemas.openxmlformats.org/markup-compatibility/2006" xmlns:p14="http://schemas.microsoft.com/office/powerpoint/2010/main">
    <mc:Choice Requires="p14">
      <p:transition spd="slow" p14:dur="2000" advTm="8880"/>
    </mc:Choice>
    <mc:Fallback xmlns="">
      <p:transition spd="slow" advTm="888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7.5"/>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TotalTime>
  <Words>2316</Words>
  <Application>Microsoft Office PowerPoint</Application>
  <PresentationFormat>Widescreen</PresentationFormat>
  <Paragraphs>187</Paragraphs>
  <Slides>25</Slides>
  <Notes>24</Notes>
  <HiddenSlides>1</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Calibri Light</vt:lpstr>
      <vt:lpstr>Cambria Math</vt:lpstr>
      <vt:lpstr>Retrospect</vt:lpstr>
      <vt:lpstr>A Mean Shift-Based Pattern Formation Algorithm for Robot Swarms</vt:lpstr>
      <vt:lpstr>Pattern Formation</vt:lpstr>
      <vt:lpstr>Mean Shift</vt:lpstr>
      <vt:lpstr>Pattern Formation + Mean Shift</vt:lpstr>
      <vt:lpstr>Innovations</vt:lpstr>
      <vt:lpstr>The Algorithm</vt:lpstr>
      <vt:lpstr>The Algorithm</vt:lpstr>
      <vt:lpstr>The Algorithm</vt:lpstr>
      <vt:lpstr>The Algorithm</vt:lpstr>
      <vt:lpstr>The Algorithm</vt:lpstr>
      <vt:lpstr>The Algorithm</vt:lpstr>
      <vt:lpstr>Scalability Test</vt:lpstr>
      <vt:lpstr>Scalability Test Results</vt:lpstr>
      <vt:lpstr>Scalability Test Results</vt:lpstr>
      <vt:lpstr>Scalability Test Results</vt:lpstr>
      <vt:lpstr>Scalability Test Results</vt:lpstr>
      <vt:lpstr>Scalability Test 50-Robot Video </vt:lpstr>
      <vt:lpstr>Scalability Test Results</vt:lpstr>
      <vt:lpstr>Other Tests</vt:lpstr>
      <vt:lpstr>Conclusion</vt:lpstr>
      <vt:lpstr>Questions</vt:lpstr>
      <vt:lpstr>Appendix 1 (Filled Circle Pattern)</vt:lpstr>
      <vt:lpstr>Appendix 2 (Filled Circle Pattern)</vt:lpstr>
      <vt:lpstr>Appendix 3 (PKR Growth/Decay)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Vickery, Chase D.</dc:creator>
  <cp:lastModifiedBy>Vickery, Chase D.</cp:lastModifiedBy>
  <cp:revision>142</cp:revision>
  <dcterms:created xsi:type="dcterms:W3CDTF">2021-02-02T03:38:43Z</dcterms:created>
  <dcterms:modified xsi:type="dcterms:W3CDTF">2021-02-05T13:35:13Z</dcterms:modified>
</cp:coreProperties>
</file>